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notesMasterIdLst>
    <p:notesMasterId r:id="rId12"/>
  </p:notesMasterIdLst>
  <p:sldIdLst>
    <p:sldId id="289" r:id="rId2"/>
    <p:sldId id="278" r:id="rId3"/>
    <p:sldId id="300" r:id="rId4"/>
    <p:sldId id="263" r:id="rId5"/>
    <p:sldId id="265" r:id="rId6"/>
    <p:sldId id="284" r:id="rId7"/>
    <p:sldId id="283" r:id="rId8"/>
    <p:sldId id="299" r:id="rId9"/>
    <p:sldId id="301" r:id="rId10"/>
    <p:sldId id="30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3792" autoAdjust="0"/>
  </p:normalViewPr>
  <p:slideViewPr>
    <p:cSldViewPr snapToGrid="0" snapToObjects="1">
      <p:cViewPr varScale="1">
        <p:scale>
          <a:sx n="67" d="100"/>
          <a:sy n="67" d="100"/>
        </p:scale>
        <p:origin x="1096"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xfrm>
            <a:off x="1143000" y="685800"/>
            <a:ext cx="4572000" cy="3429000"/>
          </a:xfrm>
          <a:prstGeom prst="rect">
            <a:avLst/>
          </a:prstGeom>
        </p:spPr>
        <p:txBody>
          <a:bodyPr/>
          <a:lstStyle/>
          <a:p>
            <a:endParaRPr/>
          </a:p>
        </p:txBody>
      </p:sp>
      <p:sp>
        <p:nvSpPr>
          <p:cNvPr id="504" name="Shape 5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ideella engagemanget är en förenings viktigaste resurs men samtidigt en resurs som det råder konstant brist på i många föreningar. För att vi ska kunna förvalta resursen på ett bra sätt behöver vi veta hur den fungerar. Vad får någon att engagera sig ideellt? Vad får vissa att stanna kvar år efter år medan andra hoppar av? Och vad kan ledarskapet göra för att stärka engagemanget? Eller i varje fall inte kväva det engagemang som medlemmarna har med sig in. </a:t>
            </a:r>
          </a:p>
          <a:p>
            <a:endParaRPr lang="sv-SE" dirty="0"/>
          </a:p>
          <a:p>
            <a:r>
              <a:rPr lang="sv-SE" dirty="0"/>
              <a:t>I den här boken försöker jag besvara dessa frågor, eller snarare visa att det finns många olika svar som kan komplettera varandra men också komma i konflikt med varandra. Jag vill göra saker konkret och tydligt, men samtidigt visa på komplexiteten. Boken bygger på min egen och andras forskning och är grundad i teori om människors motivation. Den är full av exempel från verkliga föreningar, men innehåller också konkreta tips och diskussionsfrågor.</a:t>
            </a:r>
          </a:p>
          <a:p>
            <a:endParaRPr lang="sv-SE" dirty="0"/>
          </a:p>
          <a:p>
            <a:r>
              <a:rPr lang="sv-SE" dirty="0"/>
              <a:t>Jag vill börja med att göra en reflektion över själva premissen för boken, nämligen att motivera ideella -&gt;</a:t>
            </a:r>
          </a:p>
        </p:txBody>
      </p:sp>
    </p:spTree>
    <p:extLst>
      <p:ext uri="{BB962C8B-B14F-4D97-AF65-F5344CB8AC3E}">
        <p14:creationId xmlns:p14="http://schemas.microsoft.com/office/powerpoint/2010/main" val="401107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r>
              <a:rPr lang="sv-SE" dirty="0"/>
              <a:t>Att motivera ideella kan låta paradoxalt. Ideella är väl redan motiverade? Att motivera någon betyder för många att få någon annan att göra något denne egentligen inte vill, till exempel med hjälp av belöningar och bestraffningar. Detta tänk håller inte i ideellt arbete eftersom en ordförande inte har oppositionsmakt för att bestraffa eller ekonomiska resurser att belöna. Istället gäller det att ha ett ledarskap som kan stärka medlemmarnas inre motivation; att skapa en miljö där de kan motivera sig själva. </a:t>
            </a:r>
          </a:p>
          <a:p>
            <a:endParaRPr lang="sv-SE" dirty="0"/>
          </a:p>
          <a:p>
            <a:r>
              <a:rPr lang="sv-SE" dirty="0"/>
              <a:t>Låt oss nu gå ut och pröva dessa idealistiska tankar i den konkreta verkligheten. Hur ser det ut med motivationen bland föreningsaktiva? -&gt;</a:t>
            </a:r>
            <a:endParaRPr dirty="0"/>
          </a:p>
        </p:txBody>
      </p:sp>
    </p:spTree>
    <p:extLst>
      <p:ext uri="{BB962C8B-B14F-4D97-AF65-F5344CB8AC3E}">
        <p14:creationId xmlns:p14="http://schemas.microsoft.com/office/powerpoint/2010/main" val="101779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a:spLocks noGrp="1" noRot="1" noChangeAspect="1"/>
          </p:cNvSpPr>
          <p:nvPr>
            <p:ph type="sldImg"/>
          </p:nvPr>
        </p:nvSpPr>
        <p:spPr>
          <a:prstGeom prst="rect">
            <a:avLst/>
          </a:prstGeom>
        </p:spPr>
        <p:txBody>
          <a:bodyPr/>
          <a:lstStyle/>
          <a:p>
            <a:endParaRPr/>
          </a:p>
        </p:txBody>
      </p:sp>
      <p:sp>
        <p:nvSpPr>
          <p:cNvPr id="661" name="Shape 661"/>
          <p:cNvSpPr>
            <a:spLocks noGrp="1"/>
          </p:cNvSpPr>
          <p:nvPr>
            <p:ph type="body" sz="quarter" idx="1"/>
          </p:nvPr>
        </p:nvSpPr>
        <p:spPr>
          <a:prstGeom prst="rect">
            <a:avLst/>
          </a:prstGeom>
        </p:spPr>
        <p:txBody>
          <a:bodyPr/>
          <a:lstStyle/>
          <a:p>
            <a:r>
              <a:rPr lang="sv-SE" dirty="0"/>
              <a:t>Till min hjälp i analysen har jag några insikter från motivationspsykologin. Nämligen tre behov som behöver vara tillfredsställda för att man ska vara motiverad. Vi behöver känna samhörighet med andra, vi behöver känna oss kompetenta och vi behöver uppleva oss som självständiga. Två grundläggande frågor blir här hur vi kan ta ansvar för att våra egna behov tillfredsställs och hur vi kan skapa en miljö där andras behov tillfredsställs. </a:t>
            </a:r>
          </a:p>
          <a:p>
            <a:endParaRPr lang="sv-SE" dirty="0"/>
          </a:p>
          <a:p>
            <a:r>
              <a:rPr lang="sv-SE" dirty="0"/>
              <a:t>Olika ledarskapsstilar fokuserar på olika behov vilket gör att det hela tiden kommer att uppstå dilemman och behov av balans -&gt;</a:t>
            </a:r>
            <a:endParaRPr dirty="0"/>
          </a:p>
        </p:txBody>
      </p:sp>
    </p:spTree>
    <p:extLst>
      <p:ext uri="{BB962C8B-B14F-4D97-AF65-F5344CB8AC3E}">
        <p14:creationId xmlns:p14="http://schemas.microsoft.com/office/powerpoint/2010/main" val="204033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sv-SE" dirty="0"/>
              <a:t>Många föreningar lider av att det är svårt att motivera människor, men de behöver tänka ett varv till för att förstå varför folk är omotiverade samt vad som skulle kunna göra dem mer motiverade. Läs citatet och fundera över följande frågor: Har du träffat Gudrun? Har du varit Gudrun? Det är bra om du känner igen dig i båda rollerna. </a:t>
            </a:r>
          </a:p>
          <a:p>
            <a:endParaRPr lang="sv-SE" dirty="0"/>
          </a:p>
          <a:p>
            <a:r>
              <a:rPr lang="sv-SE" dirty="0"/>
              <a:t>Nu är det dags att fundera på vad det beror på att folk inte engagerar sig? Vad tror Gudrun att det beror på? Vad svarar de andra om Gudrun frågar dem? Ger de hela sanningen? Hur kan man komma ner på djupet och få en mer nyanserad bild?</a:t>
            </a:r>
          </a:p>
          <a:p>
            <a:endParaRPr lang="sv-SE" dirty="0"/>
          </a:p>
          <a:p>
            <a:r>
              <a:rPr lang="sv-SE" dirty="0"/>
              <a:t>Jag kommer nu att presentera några olika svar på frågan varför folk inte engagerar sig och lika många olika svar på hur engagemanget kan stärkas -&gt;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hape 583"/>
          <p:cNvSpPr>
            <a:spLocks noGrp="1" noRot="1" noChangeAspect="1"/>
          </p:cNvSpPr>
          <p:nvPr>
            <p:ph type="sldImg"/>
          </p:nvPr>
        </p:nvSpPr>
        <p:spPr>
          <a:prstGeom prst="rect">
            <a:avLst/>
          </a:prstGeom>
        </p:spPr>
        <p:txBody>
          <a:bodyPr/>
          <a:lstStyle/>
          <a:p>
            <a:endParaRPr/>
          </a:p>
        </p:txBody>
      </p:sp>
      <p:sp>
        <p:nvSpPr>
          <p:cNvPr id="584" name="Shape 584"/>
          <p:cNvSpPr>
            <a:spLocks noGrp="1"/>
          </p:cNvSpPr>
          <p:nvPr>
            <p:ph type="body" sz="quarter" idx="1"/>
          </p:nvPr>
        </p:nvSpPr>
        <p:spPr>
          <a:prstGeom prst="rect">
            <a:avLst/>
          </a:prstGeom>
        </p:spPr>
        <p:txBody>
          <a:bodyPr/>
          <a:lstStyle/>
          <a:p>
            <a:pPr>
              <a:defRPr b="1"/>
            </a:pPr>
            <a:r>
              <a:rPr lang="sv-SE" b="0" u="none" dirty="0"/>
              <a:t>Att folk tappar lusten kan bero på många olika saker. Jag har här listat några centrala aspekter. Det kan bero på att de har svårt att få in engagemanget i sitt livspussel. Det kan också bero på att de inte är så intresserade av de frågor som föreningen prioriterar. Ibland beror det på att gruppdynamiken inte är så bra, till exempel att det finns konflikter eller otydlig ansvarsfördelning. Det kan även bero på att beslutsprocesserna upplevs som odemokratiska. </a:t>
            </a:r>
          </a:p>
          <a:p>
            <a:pPr>
              <a:defRPr b="1"/>
            </a:pPr>
            <a:endParaRPr lang="sv-SE" b="0" u="none" dirty="0"/>
          </a:p>
          <a:p>
            <a:pPr>
              <a:defRPr b="1"/>
            </a:pPr>
            <a:r>
              <a:rPr lang="sv-SE" b="0" u="none" dirty="0"/>
              <a:t>Var och en av dessa aspekter är bra att ha i åtanke när man analyserar varför människor inte engagerar sig. Jag har lagt upp boken så att dessa aspekter får varsitt kapitel. I kapitlen beskriver jag inte bara de fyra problemen utan också möjliga lösningar och olika ledarskapsstrategier.</a:t>
            </a:r>
          </a:p>
          <a:p>
            <a:pPr>
              <a:defRPr b="1"/>
            </a:pPr>
            <a:endParaRPr lang="sv-SE" b="0" u="none" dirty="0"/>
          </a:p>
          <a:p>
            <a:pPr>
              <a:defRPr b="1"/>
            </a:pPr>
            <a:r>
              <a:rPr lang="sv-SE" b="0" u="none" dirty="0"/>
              <a:t>Om problemet är livspusslet så behöver ledarskapet satsa på att skapa struktur och tydlighet; att göra det enklare att engagera sig. Om problemet är sakfrågorna behöver ledarskapet ge stor frihet, uppmuntra initiativ och möjliggöra en mångfald olika inriktningar inom föreningen. Om problemet är gruppdynamiken behöver ledarskapet arbeta på att bygga relationer och tillit, att inkludera och skapa goda arbetsstrukturer. Om problemet är beslutsprocesser behöver ledarskapet stärka den formella demokratin, men även motverka osynliga ojämlikheter. </a:t>
            </a:r>
          </a:p>
          <a:p>
            <a:pPr>
              <a:defRPr b="1"/>
            </a:pPr>
            <a:endParaRPr lang="sv-SE" b="0" u="none" dirty="0"/>
          </a:p>
          <a:p>
            <a:pPr>
              <a:defRPr b="1"/>
            </a:pPr>
            <a:r>
              <a:rPr lang="sv-SE" b="0" u="none" dirty="0"/>
              <a:t>Dessa olika aspekter är olika viktiga för olika personer och för att få en helhetsbild behöver man lära sig lyssna på varandras erfarenheter -&gt; </a:t>
            </a:r>
            <a:endParaRPr b="0"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viktigt budskap i boken är att det krävs en dialog mellan människor med olika erfarenheter för att få en helhetsbild. De olika kapitlen motsäger ibland varandra vilket visar på den komplexitet som finns i verkligheten. På samma sätt hoppas jag att boken kan bidra till att människor blir bättre på att lyssna på andra och ta till sig av andra perspektiv. Detta kan leda till ett kollektivt lärande där man kommer fram till en mer samstämmig bild, men en bild som samtidigt har plats för meningsskiljaktigheter och spänningar. </a:t>
            </a:r>
          </a:p>
          <a:p>
            <a:endParaRPr lang="sv-SE" dirty="0"/>
          </a:p>
          <a:p>
            <a:r>
              <a:rPr lang="sv-SE" dirty="0"/>
              <a:t>Även om människor har olika drivkrafter har alla dock några gemensamma behov som behöver vara tillfredsställda för att vi ska vara motiverade-&gt; </a:t>
            </a:r>
          </a:p>
        </p:txBody>
      </p:sp>
    </p:spTree>
    <p:extLst>
      <p:ext uri="{BB962C8B-B14F-4D97-AF65-F5344CB8AC3E}">
        <p14:creationId xmlns:p14="http://schemas.microsoft.com/office/powerpoint/2010/main" val="389476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noRot="1" noChangeAspect="1"/>
          </p:cNvSpPr>
          <p:nvPr>
            <p:ph type="sldImg"/>
          </p:nvPr>
        </p:nvSpPr>
        <p:spPr>
          <a:prstGeom prst="rect">
            <a:avLst/>
          </a:prstGeom>
        </p:spPr>
        <p:txBody>
          <a:bodyPr/>
          <a:lstStyle/>
          <a:p>
            <a:endParaRPr/>
          </a:p>
        </p:txBody>
      </p:sp>
      <p:sp>
        <p:nvSpPr>
          <p:cNvPr id="722" name="Shape 722"/>
          <p:cNvSpPr>
            <a:spLocks noGrp="1"/>
          </p:cNvSpPr>
          <p:nvPr>
            <p:ph type="body" sz="quarter" idx="1"/>
          </p:nvPr>
        </p:nvSpPr>
        <p:spPr>
          <a:prstGeom prst="rect">
            <a:avLst/>
          </a:prstGeom>
        </p:spPr>
        <p:txBody>
          <a:bodyPr/>
          <a:lstStyle/>
          <a:p>
            <a:r>
              <a:rPr lang="sv-SE" dirty="0"/>
              <a:t>Ibland är det inte så lätt att veta vilken typ av ledarskap som ska prioriteras. Vissa ledarskapsstilar kommer att tillfredsställa behovet av samhörighet, andra tillfredsställer behovet av att känna sig kompetent mer medan ytterligare andra tillfredsställer behovet av självständighet. Här kan vi se att olika </a:t>
            </a:r>
            <a:r>
              <a:rPr lang="sv-SE" dirty="0" err="1"/>
              <a:t>ledarskapsprinciper</a:t>
            </a:r>
            <a:r>
              <a:rPr lang="sv-SE" dirty="0"/>
              <a:t> kommer i konflikt med varandra. Att sådana balansgångar och dilemman hela tiden kommer att förekomma är viktigt att vara medveten om när man planerar verksamheten. Då är det viktigt att se saker från flera perspektiv samtidigt.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89002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0804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9222F-6951-3F45-90BA-27CAD495734B}"/>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71227C6D-37B2-6545-B107-C6AFF6B7BF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8066431-01EB-E54B-9975-B804A74714EA}"/>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5" name="Platshållare för sidfot 4">
            <a:extLst>
              <a:ext uri="{FF2B5EF4-FFF2-40B4-BE49-F238E27FC236}">
                <a16:creationId xmlns:a16="http://schemas.microsoft.com/office/drawing/2014/main" id="{985D45B3-E6A6-CB4B-B8FC-C8E8C74FEC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25EDB7-65B3-7148-9767-18E34D2499E2}"/>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87831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989B5-011D-5748-B59C-3948D167B4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BB24F04-2AE7-F948-B749-ABF0B9821D75}"/>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441C3F4-DC67-2E4B-81D1-1BDEF2D3C099}"/>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5" name="Platshållare för sidfot 4">
            <a:extLst>
              <a:ext uri="{FF2B5EF4-FFF2-40B4-BE49-F238E27FC236}">
                <a16:creationId xmlns:a16="http://schemas.microsoft.com/office/drawing/2014/main" id="{08721F34-8E9F-0246-A84A-20B534F8EF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5F1D26-F145-6240-8461-7F4D02ABF91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57538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E6A6A81-C04A-124C-AA4D-725101AF03EC}"/>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D75B2C-97BF-5148-9EDE-5613992CD6F6}"/>
              </a:ext>
            </a:extLst>
          </p:cNvPr>
          <p:cNvSpPr>
            <a:spLocks noGrp="1"/>
          </p:cNvSpPr>
          <p:nvPr>
            <p:ph type="body" orient="vert" idx="1"/>
          </p:nvPr>
        </p:nvSpPr>
        <p:spPr>
          <a:xfrm>
            <a:off x="628650" y="365125"/>
            <a:ext cx="5800725"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2FAD1283-1114-6F4E-B1C7-9C834B9494E1}"/>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5" name="Platshållare för sidfot 4">
            <a:extLst>
              <a:ext uri="{FF2B5EF4-FFF2-40B4-BE49-F238E27FC236}">
                <a16:creationId xmlns:a16="http://schemas.microsoft.com/office/drawing/2014/main" id="{B0706818-A1D8-5746-9873-61397B8AFE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0437E3-B296-B84E-97DD-98D9DFADAFE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60812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98837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495" name="Shape 495"/>
          <p:cNvSpPr>
            <a:spLocks noGrp="1"/>
          </p:cNvSpPr>
          <p:nvPr>
            <p:ph type="title"/>
          </p:nvPr>
        </p:nvSpPr>
        <p:spPr>
          <a:xfrm>
            <a:off x="457200" y="273599"/>
            <a:ext cx="8229241" cy="1145162"/>
          </a:xfrm>
          <a:prstGeom prst="rect">
            <a:avLst/>
          </a:prstGeom>
        </p:spPr>
        <p:txBody>
          <a:bodyPr>
            <a:normAutofit/>
          </a:bodyPr>
          <a:lstStyle>
            <a:lvl1pPr algn="l"/>
          </a:lstStyle>
          <a:p>
            <a:r>
              <a:t>Titeltext</a:t>
            </a:r>
          </a:p>
        </p:txBody>
      </p:sp>
      <p:sp>
        <p:nvSpPr>
          <p:cNvPr id="496" name="Shape 496"/>
          <p:cNvSpPr>
            <a:spLocks noGrp="1"/>
          </p:cNvSpPr>
          <p:nvPr>
            <p:ph type="body" idx="1"/>
          </p:nvPr>
        </p:nvSpPr>
        <p:spPr>
          <a:xfrm>
            <a:off x="457200" y="1604519"/>
            <a:ext cx="8046361" cy="3977282"/>
          </a:xfrm>
          <a:prstGeom prst="rect">
            <a:avLst/>
          </a:prstGeom>
        </p:spPr>
        <p:txBody>
          <a:bodyPr/>
          <a:lstStyle>
            <a:lvl1pPr>
              <a:buSzTx/>
              <a:buFontTx/>
              <a:buNone/>
            </a:lvl1pPr>
            <a:lvl2pPr>
              <a:buSzTx/>
              <a:buFontTx/>
              <a:buNone/>
            </a:lvl2pPr>
            <a:lvl3pPr>
              <a:buSzTx/>
              <a:buFontTx/>
              <a:buNone/>
            </a:lvl3pPr>
            <a:lvl4pPr>
              <a:buSzTx/>
              <a:buFontTx/>
              <a:buNone/>
            </a:lvl4pPr>
            <a:lvl5pPr>
              <a:buSzTx/>
              <a:buFontTx/>
              <a:buNone/>
            </a:lvl5pPr>
          </a:lstStyle>
          <a:p>
            <a:r>
              <a:t>Brödtext nivå ett</a:t>
            </a:r>
          </a:p>
          <a:p>
            <a:pPr lvl="1"/>
            <a:r>
              <a:t>Brödtext nivå två</a:t>
            </a:r>
          </a:p>
          <a:p>
            <a:pPr lvl="2"/>
            <a:r>
              <a:t>Brödtext nivå tre</a:t>
            </a:r>
          </a:p>
          <a:p>
            <a:pPr lvl="3"/>
            <a:r>
              <a:t>Brödtext nivå fyra</a:t>
            </a:r>
          </a:p>
          <a:p>
            <a:pPr lvl="4"/>
            <a:r>
              <a:t>Brödtext nivå fem</a:t>
            </a:r>
          </a:p>
        </p:txBody>
      </p:sp>
      <p:sp>
        <p:nvSpPr>
          <p:cNvPr id="497" name="Shape 497"/>
          <p:cNvSpPr>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15547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FC70CB-D404-7A48-8A5C-01910EE9FF6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FF7294-92AA-6246-9C14-64B210BFBCF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55C1EFD-ECE6-504F-BF63-8B4DF2381FF9}"/>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5" name="Platshållare för sidfot 4">
            <a:extLst>
              <a:ext uri="{FF2B5EF4-FFF2-40B4-BE49-F238E27FC236}">
                <a16:creationId xmlns:a16="http://schemas.microsoft.com/office/drawing/2014/main" id="{1482B0EB-BC9F-8340-A142-D4910E729A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CF381CF-6DF6-7848-BB99-559B21C451A9}"/>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09183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77409-52AF-734F-9C55-5ADE89423118}"/>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7C3D8A0-861F-C247-A9BD-0A0EB16B3E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FED68E-066A-2E44-A318-4CC9F0728F0F}"/>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5" name="Platshållare för sidfot 4">
            <a:extLst>
              <a:ext uri="{FF2B5EF4-FFF2-40B4-BE49-F238E27FC236}">
                <a16:creationId xmlns:a16="http://schemas.microsoft.com/office/drawing/2014/main" id="{F409D345-A4AD-8748-8122-31F18C3151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7903137-E534-044B-B41F-16625D0049FC}"/>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1263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1EF417-0168-FF4C-B7A4-DEE31A3AD9D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44BFC5-5D25-AC48-9D74-A795496A7D38}"/>
              </a:ext>
            </a:extLst>
          </p:cNvPr>
          <p:cNvSpPr>
            <a:spLocks noGrp="1"/>
          </p:cNvSpPr>
          <p:nvPr>
            <p:ph sz="half" idx="1"/>
          </p:nvPr>
        </p:nvSpPr>
        <p:spPr>
          <a:xfrm>
            <a:off x="628650" y="1825625"/>
            <a:ext cx="38862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6B053115-DE97-C644-ADEB-4EE1891536E0}"/>
              </a:ext>
            </a:extLst>
          </p:cNvPr>
          <p:cNvSpPr>
            <a:spLocks noGrp="1"/>
          </p:cNvSpPr>
          <p:nvPr>
            <p:ph sz="half" idx="2"/>
          </p:nvPr>
        </p:nvSpPr>
        <p:spPr>
          <a:xfrm>
            <a:off x="4629150" y="1825625"/>
            <a:ext cx="38862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A9596AD5-5460-D248-8884-2727F7FE2CF5}"/>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6" name="Platshållare för sidfot 5">
            <a:extLst>
              <a:ext uri="{FF2B5EF4-FFF2-40B4-BE49-F238E27FC236}">
                <a16:creationId xmlns:a16="http://schemas.microsoft.com/office/drawing/2014/main" id="{C03C0ECE-CD7C-AF4E-881A-A3CFA08AAD8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C9AE8-A6BF-D945-8676-570D973A2597}"/>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237927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5F09D1-5321-0E49-8F55-CE6456C664EA}"/>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07983C7-C6D5-C74A-A4AC-9728E34C3C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200C3537-3940-1B4E-BD44-3D3F08D2AF5E}"/>
              </a:ext>
            </a:extLst>
          </p:cNvPr>
          <p:cNvSpPr>
            <a:spLocks noGrp="1"/>
          </p:cNvSpPr>
          <p:nvPr>
            <p:ph sz="half" idx="2"/>
          </p:nvPr>
        </p:nvSpPr>
        <p:spPr>
          <a:xfrm>
            <a:off x="629842" y="2505075"/>
            <a:ext cx="3868340"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A5E7ACD3-C278-8B41-8867-AD2719C4A0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DEC076EC-2B7B-CD40-9C5C-7F63F341FE42}"/>
              </a:ext>
            </a:extLst>
          </p:cNvPr>
          <p:cNvSpPr>
            <a:spLocks noGrp="1"/>
          </p:cNvSpPr>
          <p:nvPr>
            <p:ph sz="quarter" idx="4"/>
          </p:nvPr>
        </p:nvSpPr>
        <p:spPr>
          <a:xfrm>
            <a:off x="4629150" y="2505075"/>
            <a:ext cx="3887391"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AD30C29B-CC9F-1B42-A54B-47D29048A219}"/>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8" name="Platshållare för sidfot 7">
            <a:extLst>
              <a:ext uri="{FF2B5EF4-FFF2-40B4-BE49-F238E27FC236}">
                <a16:creationId xmlns:a16="http://schemas.microsoft.com/office/drawing/2014/main" id="{CA716F72-C011-FB43-97F5-340C9D0CF61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B976671-9C70-2C4F-8044-36440F2FCA66}"/>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40138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D3424-FB7B-744F-B171-71100DD65E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F1E1FAB-7185-7E43-8FA1-47878170F0F6}"/>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4" name="Platshållare för sidfot 3">
            <a:extLst>
              <a:ext uri="{FF2B5EF4-FFF2-40B4-BE49-F238E27FC236}">
                <a16:creationId xmlns:a16="http://schemas.microsoft.com/office/drawing/2014/main" id="{42234882-7241-C94A-9F35-B6DDB3DC6DD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184B40F-C302-0C4F-8518-6D91FF219CE3}"/>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342083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DBB14C4-599F-DA43-821C-F1837550011E}"/>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3" name="Platshållare för sidfot 2">
            <a:extLst>
              <a:ext uri="{FF2B5EF4-FFF2-40B4-BE49-F238E27FC236}">
                <a16:creationId xmlns:a16="http://schemas.microsoft.com/office/drawing/2014/main" id="{7553B30E-32F7-1C4A-A322-8EC59ABFA3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62BA0B7-8A4D-C34C-9D65-8D1F72917AAB}"/>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260126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A9042-FEA3-6749-8AAC-E4CFEF559731}"/>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7E2582-FE1A-2C4F-B574-1C72BB7723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1DF26343-7B78-4846-A976-2A29840BAC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7DB7610A-5D3E-BF45-83B7-DAD5E7312518}"/>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6" name="Platshållare för sidfot 5">
            <a:extLst>
              <a:ext uri="{FF2B5EF4-FFF2-40B4-BE49-F238E27FC236}">
                <a16:creationId xmlns:a16="http://schemas.microsoft.com/office/drawing/2014/main" id="{11F6680B-7ADD-1F42-80E4-394BEFCA63E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5A70F5-59DB-EB40-A8F4-A04217DA5748}"/>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152418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7E397-AA70-FA4F-940D-F138DB6B587D}"/>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16BF135-E3D3-114A-81D3-BD5058B40E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BFFEA481-09ED-6E45-BC9B-C92DDAFCF1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D117C11-9EF3-0A4E-A018-57BD0FD3295D}"/>
              </a:ext>
            </a:extLst>
          </p:cNvPr>
          <p:cNvSpPr>
            <a:spLocks noGrp="1"/>
          </p:cNvSpPr>
          <p:nvPr>
            <p:ph type="dt" sz="half" idx="10"/>
          </p:nvPr>
        </p:nvSpPr>
        <p:spPr/>
        <p:txBody>
          <a:bodyPr/>
          <a:lstStyle/>
          <a:p>
            <a:fld id="{7DE2AAA6-029F-CB4F-85A8-447E59574310}" type="datetimeFigureOut">
              <a:rPr lang="sv-SE" smtClean="0"/>
              <a:t>2023-05-20</a:t>
            </a:fld>
            <a:endParaRPr lang="sv-SE"/>
          </a:p>
        </p:txBody>
      </p:sp>
      <p:sp>
        <p:nvSpPr>
          <p:cNvPr id="6" name="Platshållare för sidfot 5">
            <a:extLst>
              <a:ext uri="{FF2B5EF4-FFF2-40B4-BE49-F238E27FC236}">
                <a16:creationId xmlns:a16="http://schemas.microsoft.com/office/drawing/2014/main" id="{B350D6C9-49DC-BD49-8B8C-E576F46B56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93A06C-1B22-644C-BEA9-F954FD6454FC}"/>
              </a:ext>
            </a:extLst>
          </p:cNvPr>
          <p:cNvSpPr>
            <a:spLocks noGrp="1"/>
          </p:cNvSpPr>
          <p:nvPr>
            <p:ph type="sldNum" sz="quarter" idx="12"/>
          </p:nvPr>
        </p:nvSpPr>
        <p:spPr/>
        <p:txBody>
          <a:bodyPr/>
          <a:lstStyle/>
          <a:p>
            <a:fld id="{86CB4B4D-7CA3-9044-876B-883B54F8677D}" type="slidenum">
              <a:rPr lang="sv-SE" smtClean="0"/>
              <a:t>‹#›</a:t>
            </a:fld>
            <a:endParaRPr lang="sv-SE"/>
          </a:p>
        </p:txBody>
      </p:sp>
    </p:spTree>
    <p:extLst>
      <p:ext uri="{BB962C8B-B14F-4D97-AF65-F5344CB8AC3E}">
        <p14:creationId xmlns:p14="http://schemas.microsoft.com/office/powerpoint/2010/main" val="73240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816D2BD-E42D-4647-BB22-9FD5DCAFAB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4523104-E94D-8E41-ABFE-02014D6B7E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FDCB178-28C9-D741-BBEC-4225A4DC4F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E2AAA6-029F-CB4F-85A8-447E59574310}" type="datetimeFigureOut">
              <a:rPr lang="sv-SE" smtClean="0"/>
              <a:t>2023-05-20</a:t>
            </a:fld>
            <a:endParaRPr lang="sv-SE"/>
          </a:p>
        </p:txBody>
      </p:sp>
      <p:sp>
        <p:nvSpPr>
          <p:cNvPr id="5" name="Platshållare för sidfot 4">
            <a:extLst>
              <a:ext uri="{FF2B5EF4-FFF2-40B4-BE49-F238E27FC236}">
                <a16:creationId xmlns:a16="http://schemas.microsoft.com/office/drawing/2014/main" id="{80956487-B8A6-404F-9A70-B15E21EF8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9D5001B-E028-EB4A-8D56-B03CF6E3BB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sv-SE" smtClean="0"/>
              <a:t>‹#›</a:t>
            </a:fld>
            <a:endParaRPr lang="sv-SE"/>
          </a:p>
        </p:txBody>
      </p:sp>
    </p:spTree>
    <p:extLst>
      <p:ext uri="{BB962C8B-B14F-4D97-AF65-F5344CB8AC3E}">
        <p14:creationId xmlns:p14="http://schemas.microsoft.com/office/powerpoint/2010/main" val="24845676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aron.schoug@edu.su.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idrottsforskning.se/sa-starker-din-forening-det-ideella-engagemanget/" TargetMode="External"/><Relationship Id="rId7" Type="http://schemas.openxmlformats.org/officeDocument/2006/relationships/hyperlink" Target="https://www.naturskyddsforeningen.se/inspiration-tips-och-verktyg/engagera-fler-vart-verktyg-for-ideella/" TargetMode="External"/><Relationship Id="rId2" Type="http://schemas.openxmlformats.org/officeDocument/2006/relationships/hyperlink" Target="https://idealistas.se/bocker/motivera-ideella/" TargetMode="External"/><Relationship Id="rId1" Type="http://schemas.openxmlformats.org/officeDocument/2006/relationships/slideLayout" Target="../slideLayouts/slideLayout13.xml"/><Relationship Id="rId6" Type="http://schemas.openxmlformats.org/officeDocument/2006/relationships/hyperlink" Target="https://www.youtube.com/watch?v=9ogbzYVaDKE&amp;t=432" TargetMode="External"/><Relationship Id="rId5" Type="http://schemas.openxmlformats.org/officeDocument/2006/relationships/hyperlink" Target="https://soundcloud.com/harpagarforeningsidrott/avsnitt-116-alla-kan-bli-en-eldsjal-aron-schoug" TargetMode="External"/><Relationship Id="rId4" Type="http://schemas.openxmlformats.org/officeDocument/2006/relationships/hyperlink" Target="https://idealistas.se/kurage/2018/06/25/hur-en-far-fler-att-vilja-vara-m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30FD4CE-83DA-BB44-B320-A4837836E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65" y="-268710"/>
            <a:ext cx="5252169" cy="7493625"/>
          </a:xfrm>
          <a:prstGeom prst="rect">
            <a:avLst/>
          </a:prstGeom>
        </p:spPr>
      </p:pic>
    </p:spTree>
    <p:extLst>
      <p:ext uri="{BB962C8B-B14F-4D97-AF65-F5344CB8AC3E}">
        <p14:creationId xmlns:p14="http://schemas.microsoft.com/office/powerpoint/2010/main" val="8949888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hape 734"/>
          <p:cNvSpPr/>
          <p:nvPr/>
        </p:nvSpPr>
        <p:spPr>
          <a:xfrm>
            <a:off x="2140742" y="2322837"/>
            <a:ext cx="4680525" cy="275459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8800">
                <a:latin typeface="Arial"/>
                <a:ea typeface="Arial"/>
                <a:cs typeface="Arial"/>
                <a:sym typeface="Arial"/>
              </a:defRPr>
            </a:lvl1pPr>
          </a:lstStyle>
          <a:p>
            <a:r>
              <a:rPr lang="sv-SE" sz="11500" b="1" dirty="0">
                <a:latin typeface="Candara" panose="020E0502030303020204" pitchFamily="34" charset="0"/>
              </a:rPr>
              <a:t>TACK!</a:t>
            </a:r>
          </a:p>
          <a:p>
            <a:r>
              <a:rPr lang="sv-SE" sz="2800" b="1" dirty="0">
                <a:latin typeface="Candara" panose="020E0502030303020204" pitchFamily="34" charset="0"/>
                <a:hlinkClick r:id="rId3"/>
              </a:rPr>
              <a:t>aron.schoug@edu.su.se</a:t>
            </a:r>
            <a:endParaRPr lang="sv-SE" sz="2800" b="1" dirty="0">
              <a:latin typeface="Candara" panose="020E0502030303020204" pitchFamily="34" charset="0"/>
            </a:endParaRPr>
          </a:p>
          <a:p>
            <a:endParaRPr sz="3000" dirty="0"/>
          </a:p>
        </p:txBody>
      </p:sp>
    </p:spTree>
    <p:extLst>
      <p:ext uri="{BB962C8B-B14F-4D97-AF65-F5344CB8AC3E}">
        <p14:creationId xmlns:p14="http://schemas.microsoft.com/office/powerpoint/2010/main" val="332221124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09329E9-29C3-4B4B-9809-FC5E5A01D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27637"/>
            <a:ext cx="5354516" cy="5354516"/>
          </a:xfrm>
          <a:prstGeom prst="rect">
            <a:avLst/>
          </a:prstGeom>
        </p:spPr>
      </p:pic>
      <p:sp>
        <p:nvSpPr>
          <p:cNvPr id="8" name="Förbudstecken 7">
            <a:extLst>
              <a:ext uri="{FF2B5EF4-FFF2-40B4-BE49-F238E27FC236}">
                <a16:creationId xmlns:a16="http://schemas.microsoft.com/office/drawing/2014/main" id="{C487E225-F22B-6B44-9BD2-D5EB7C7D08F3}"/>
              </a:ext>
            </a:extLst>
          </p:cNvPr>
          <p:cNvSpPr/>
          <p:nvPr/>
        </p:nvSpPr>
        <p:spPr>
          <a:xfrm rot="5760819">
            <a:off x="1924031" y="888563"/>
            <a:ext cx="5388477" cy="5637722"/>
          </a:xfrm>
          <a:prstGeom prst="noSmoking">
            <a:avLst>
              <a:gd name="adj" fmla="val 1958"/>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448611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p:nvPr/>
        </p:nvSpPr>
        <p:spPr>
          <a:xfrm>
            <a:off x="1973205" y="1501001"/>
            <a:ext cx="3503688" cy="256993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800"/>
            </a:pPr>
            <a:endParaRPr dirty="0"/>
          </a:p>
          <a:p>
            <a:endParaRPr dirty="0">
              <a:latin typeface="Candara" panose="020E0502030303020204" pitchFamily="34" charset="0"/>
            </a:endParaRPr>
          </a:p>
          <a:p>
            <a:pPr>
              <a:defRPr sz="2300"/>
            </a:pPr>
            <a:r>
              <a:rPr dirty="0" err="1">
                <a:latin typeface="Candara" panose="020E0502030303020204" pitchFamily="34" charset="0"/>
              </a:rPr>
              <a:t>För</a:t>
            </a:r>
            <a:r>
              <a:rPr dirty="0">
                <a:latin typeface="Candara" panose="020E0502030303020204" pitchFamily="34" charset="0"/>
              </a:rPr>
              <a:t> </a:t>
            </a:r>
            <a:r>
              <a:rPr dirty="0" err="1">
                <a:latin typeface="Candara" panose="020E0502030303020204" pitchFamily="34" charset="0"/>
              </a:rPr>
              <a:t>att</a:t>
            </a:r>
            <a:r>
              <a:rPr dirty="0">
                <a:latin typeface="Candara" panose="020E0502030303020204" pitchFamily="34" charset="0"/>
              </a:rPr>
              <a:t> vi ska </a:t>
            </a:r>
            <a:r>
              <a:rPr lang="sv-SE" dirty="0">
                <a:latin typeface="Candara" panose="020E0502030303020204" pitchFamily="34" charset="0"/>
              </a:rPr>
              <a:t>uppleva stark inre </a:t>
            </a:r>
            <a:r>
              <a:rPr dirty="0" err="1">
                <a:latin typeface="Candara" panose="020E0502030303020204" pitchFamily="34" charset="0"/>
              </a:rPr>
              <a:t>motiv</a:t>
            </a:r>
            <a:r>
              <a:rPr lang="sv-SE" dirty="0" err="1">
                <a:latin typeface="Candara" panose="020E0502030303020204" pitchFamily="34" charset="0"/>
              </a:rPr>
              <a:t>ation</a:t>
            </a:r>
            <a:r>
              <a:rPr dirty="0">
                <a:latin typeface="Candara" panose="020E0502030303020204" pitchFamily="34" charset="0"/>
              </a:rPr>
              <a:t> </a:t>
            </a:r>
            <a:r>
              <a:rPr dirty="0" err="1">
                <a:latin typeface="Candara" panose="020E0502030303020204" pitchFamily="34" charset="0"/>
              </a:rPr>
              <a:t>måste</a:t>
            </a:r>
            <a:r>
              <a:rPr dirty="0">
                <a:latin typeface="Candara" panose="020E0502030303020204" pitchFamily="34" charset="0"/>
              </a:rPr>
              <a:t> </a:t>
            </a:r>
            <a:r>
              <a:rPr dirty="0" err="1">
                <a:latin typeface="Candara" panose="020E0502030303020204" pitchFamily="34" charset="0"/>
              </a:rPr>
              <a:t>våra</a:t>
            </a:r>
            <a:r>
              <a:rPr dirty="0">
                <a:latin typeface="Candara" panose="020E0502030303020204" pitchFamily="34" charset="0"/>
              </a:rPr>
              <a:t> </a:t>
            </a:r>
            <a:r>
              <a:rPr dirty="0" err="1">
                <a:latin typeface="Candara" panose="020E0502030303020204" pitchFamily="34" charset="0"/>
              </a:rPr>
              <a:t>grundläggande</a:t>
            </a:r>
            <a:r>
              <a:rPr dirty="0">
                <a:latin typeface="Candara" panose="020E0502030303020204" pitchFamily="34" charset="0"/>
              </a:rPr>
              <a:t> </a:t>
            </a:r>
            <a:r>
              <a:rPr dirty="0" err="1">
                <a:latin typeface="Candara" panose="020E0502030303020204" pitchFamily="34" charset="0"/>
              </a:rPr>
              <a:t>psykologiska</a:t>
            </a:r>
            <a:r>
              <a:rPr dirty="0">
                <a:latin typeface="Candara" panose="020E0502030303020204" pitchFamily="34" charset="0"/>
              </a:rPr>
              <a:t> </a:t>
            </a:r>
            <a:r>
              <a:rPr dirty="0" err="1">
                <a:latin typeface="Candara" panose="020E0502030303020204" pitchFamily="34" charset="0"/>
              </a:rPr>
              <a:t>behov</a:t>
            </a:r>
            <a:r>
              <a:rPr dirty="0">
                <a:latin typeface="Candara" panose="020E0502030303020204" pitchFamily="34" charset="0"/>
              </a:rPr>
              <a:t> </a:t>
            </a:r>
            <a:r>
              <a:rPr dirty="0" err="1">
                <a:latin typeface="Candara" panose="020E0502030303020204" pitchFamily="34" charset="0"/>
              </a:rPr>
              <a:t>vara</a:t>
            </a:r>
            <a:r>
              <a:rPr dirty="0">
                <a:latin typeface="Candara" panose="020E0502030303020204" pitchFamily="34" charset="0"/>
              </a:rPr>
              <a:t> </a:t>
            </a:r>
            <a:r>
              <a:rPr dirty="0" err="1">
                <a:latin typeface="Candara" panose="020E0502030303020204" pitchFamily="34" charset="0"/>
              </a:rPr>
              <a:t>tillfredsställda</a:t>
            </a:r>
            <a:endParaRPr dirty="0">
              <a:latin typeface="Candara" panose="020E0502030303020204" pitchFamily="34" charset="0"/>
            </a:endParaRPr>
          </a:p>
        </p:txBody>
      </p:sp>
      <p:sp>
        <p:nvSpPr>
          <p:cNvPr id="7" name="Shape 663">
            <a:extLst>
              <a:ext uri="{FF2B5EF4-FFF2-40B4-BE49-F238E27FC236}">
                <a16:creationId xmlns:a16="http://schemas.microsoft.com/office/drawing/2014/main" id="{2B58D95C-EBA4-854A-926C-626DBE8D2CA4}"/>
              </a:ext>
            </a:extLst>
          </p:cNvPr>
          <p:cNvSpPr/>
          <p:nvPr/>
        </p:nvSpPr>
        <p:spPr>
          <a:xfrm>
            <a:off x="2197118" y="523782"/>
            <a:ext cx="4643405" cy="1198873"/>
          </a:xfrm>
          <a:prstGeom prst="rect">
            <a:avLst/>
          </a:prstGeom>
          <a:ln w="12700">
            <a:miter lim="400000"/>
          </a:ln>
          <a:extLst>
            <a:ext uri="{C572A759-6A51-4108-AA02-DFA0A04FC94B}">
              <ma14:wrappingTextBoxFlag xmlns="" xmlns:ma14="http://schemas.microsoft.com/office/mac/drawingml/2011/main" val="1"/>
            </a:ext>
          </a:extLst>
        </p:spPr>
        <p:txBody>
          <a:bodyPr wrap="none" lIns="44999" tIns="44999" rIns="44999" bIns="44999">
            <a:spAutoFit/>
          </a:bodyPr>
          <a:lstStyle>
            <a:lvl1pPr algn="ctr">
              <a:defRPr sz="3600">
                <a:latin typeface="Arial"/>
                <a:ea typeface="Arial"/>
                <a:cs typeface="Arial"/>
                <a:sym typeface="Arial"/>
              </a:defRPr>
            </a:lvl1pPr>
          </a:lstStyle>
          <a:p>
            <a:r>
              <a:rPr lang="sv-SE" b="1" dirty="0">
                <a:latin typeface="Candara" panose="020E0502030303020204" pitchFamily="34" charset="0"/>
              </a:rPr>
              <a:t>SJÄLVBESTÄMMANDE-</a:t>
            </a:r>
          </a:p>
          <a:p>
            <a:r>
              <a:rPr lang="sv-SE" b="1" dirty="0">
                <a:latin typeface="Candara" panose="020E0502030303020204" pitchFamily="34" charset="0"/>
              </a:rPr>
              <a:t>TEORIN</a:t>
            </a:r>
            <a:endParaRPr b="1" dirty="0">
              <a:latin typeface="Candara" panose="020E0502030303020204" pitchFamily="34" charset="0"/>
            </a:endParaRPr>
          </a:p>
        </p:txBody>
      </p:sp>
      <p:pic>
        <p:nvPicPr>
          <p:cNvPr id="3" name="Bildobjekt 2">
            <a:extLst>
              <a:ext uri="{FF2B5EF4-FFF2-40B4-BE49-F238E27FC236}">
                <a16:creationId xmlns:a16="http://schemas.microsoft.com/office/drawing/2014/main" id="{FD0E6CB8-3ACB-CF4E-9247-A7A91F2FB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244" y="4321348"/>
            <a:ext cx="2539297" cy="2536652"/>
          </a:xfrm>
          <a:prstGeom prst="rect">
            <a:avLst/>
          </a:prstGeom>
        </p:spPr>
      </p:pic>
      <p:pic>
        <p:nvPicPr>
          <p:cNvPr id="9" name="Bildobjekt 8">
            <a:extLst>
              <a:ext uri="{FF2B5EF4-FFF2-40B4-BE49-F238E27FC236}">
                <a16:creationId xmlns:a16="http://schemas.microsoft.com/office/drawing/2014/main" id="{A7DF5503-0303-5144-B213-DE2F2D0F9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260" y="1501001"/>
            <a:ext cx="2175244" cy="2900325"/>
          </a:xfrm>
          <a:prstGeom prst="rect">
            <a:avLst/>
          </a:prstGeom>
        </p:spPr>
      </p:pic>
      <p:pic>
        <p:nvPicPr>
          <p:cNvPr id="13" name="Bildobjekt 12">
            <a:extLst>
              <a:ext uri="{FF2B5EF4-FFF2-40B4-BE49-F238E27FC236}">
                <a16:creationId xmlns:a16="http://schemas.microsoft.com/office/drawing/2014/main" id="{9A8E61C1-D01D-8E42-98FD-331B2614F5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43" y="4586880"/>
            <a:ext cx="2410906" cy="2056804"/>
          </a:xfrm>
          <a:prstGeom prst="rect">
            <a:avLst/>
          </a:prstGeom>
        </p:spPr>
      </p:pic>
      <p:sp>
        <p:nvSpPr>
          <p:cNvPr id="8" name="Rundad rektangulär pratbubbla 30">
            <a:extLst>
              <a:ext uri="{FF2B5EF4-FFF2-40B4-BE49-F238E27FC236}">
                <a16:creationId xmlns:a16="http://schemas.microsoft.com/office/drawing/2014/main" id="{704C0F1C-C574-480C-88CF-147B4BD3BAEC}"/>
              </a:ext>
            </a:extLst>
          </p:cNvPr>
          <p:cNvSpPr/>
          <p:nvPr/>
        </p:nvSpPr>
        <p:spPr>
          <a:xfrm>
            <a:off x="6985106" y="5186981"/>
            <a:ext cx="1832137" cy="1021552"/>
          </a:xfrm>
          <a:prstGeom prst="wedgeRoundRectCallout">
            <a:avLst>
              <a:gd name="adj1" fmla="val -44076"/>
              <a:gd name="adj2" fmla="val 59151"/>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kumimoji="0" lang="sv-SE" b="0" i="0" u="none" strike="noStrike" cap="none" spc="0" normalizeH="0" baseline="0" dirty="0">
                <a:ln>
                  <a:noFill/>
                </a:ln>
                <a:solidFill>
                  <a:srgbClr val="000000"/>
                </a:solidFill>
                <a:effectLst/>
                <a:uFillTx/>
                <a:latin typeface="+mj-lt"/>
                <a:ea typeface="+mj-ea"/>
                <a:cs typeface="+mj-cs"/>
                <a:sym typeface="Helvetica"/>
              </a:rPr>
              <a:t>Skapa</a:t>
            </a:r>
            <a:r>
              <a:rPr kumimoji="0" lang="sv-SE" b="0" i="0" u="none" strike="noStrike" cap="none" spc="0" normalizeH="0" dirty="0">
                <a:ln>
                  <a:noFill/>
                </a:ln>
                <a:solidFill>
                  <a:srgbClr val="000000"/>
                </a:solidFill>
                <a:effectLst/>
                <a:uFillTx/>
                <a:latin typeface="+mj-lt"/>
                <a:ea typeface="+mj-ea"/>
                <a:cs typeface="+mj-cs"/>
                <a:sym typeface="Helvetica"/>
              </a:rPr>
              <a:t> en miljö där allas behov tillfredsställs</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10" name="Rundad rektangulär pratbubbla 30">
            <a:extLst>
              <a:ext uri="{FF2B5EF4-FFF2-40B4-BE49-F238E27FC236}">
                <a16:creationId xmlns:a16="http://schemas.microsoft.com/office/drawing/2014/main" id="{173E01D1-1B23-47C8-8ADB-CF04B10A57B5}"/>
              </a:ext>
            </a:extLst>
          </p:cNvPr>
          <p:cNvSpPr/>
          <p:nvPr/>
        </p:nvSpPr>
        <p:spPr>
          <a:xfrm>
            <a:off x="320511" y="510236"/>
            <a:ext cx="1652694" cy="1328019"/>
          </a:xfrm>
          <a:prstGeom prst="wedgeRoundRectCallout">
            <a:avLst>
              <a:gd name="adj1" fmla="val 39277"/>
              <a:gd name="adj2" fmla="val 62858"/>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Ansvara för att tillfredsställa sina egna behov</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11" name="Shape 651">
            <a:extLst>
              <a:ext uri="{FF2B5EF4-FFF2-40B4-BE49-F238E27FC236}">
                <a16:creationId xmlns:a16="http://schemas.microsoft.com/office/drawing/2014/main" id="{7397DD19-328D-4D06-B5BB-81E4A837F117}"/>
              </a:ext>
            </a:extLst>
          </p:cNvPr>
          <p:cNvSpPr/>
          <p:nvPr/>
        </p:nvSpPr>
        <p:spPr>
          <a:xfrm>
            <a:off x="3995656" y="3821916"/>
            <a:ext cx="3133253" cy="977218"/>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8" tIns="45718" rIns="45718" bIns="45718" anchor="ctr"/>
          <a:lstStyle>
            <a:lvl1pPr algn="ctr"/>
          </a:lstStyle>
          <a:p>
            <a:r>
              <a:rPr lang="sv-SE" dirty="0">
                <a:solidFill>
                  <a:schemeClr val="bg1"/>
                </a:solidFill>
                <a:latin typeface="Candara" panose="020E0502030303020204" pitchFamily="34" charset="0"/>
              </a:rPr>
              <a:t>Hur kan ni jobba för att tillfredsställa dessa behov ännu bättre bland medlemmarna?</a:t>
            </a:r>
            <a:endParaRPr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3725772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ABC071E-EBB6-E84D-A683-B75FF20C6661}"/>
              </a:ext>
            </a:extLst>
          </p:cNvPr>
          <p:cNvSpPr txBox="1"/>
          <p:nvPr/>
        </p:nvSpPr>
        <p:spPr>
          <a:xfrm>
            <a:off x="1492898" y="2146041"/>
            <a:ext cx="6662057" cy="3385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sv-SE" sz="2800" dirty="0">
                <a:latin typeface="Candara" panose="020E0502030303020204" pitchFamily="34" charset="0"/>
                <a:ea typeface="Arial" panose="020B0604020202020204" pitchFamily="34" charset="0"/>
                <a:cs typeface="Arial" panose="020B0604020202020204" pitchFamily="34" charset="0"/>
              </a:rPr>
              <a:t>”Folk kommer på styrelsemötena men de gör ingenting, de tar inte på sig nåt. De bara kommer på styrelsemötena. Och det tycker jag är väldigt tråkigt. De går runt och tycker att andra ska fixa allting.” </a:t>
            </a:r>
            <a:endParaRPr lang="sv-SE" sz="2800" dirty="0"/>
          </a:p>
          <a:p>
            <a:r>
              <a:rPr lang="sv-SE" sz="2800" dirty="0">
                <a:latin typeface="Candara" panose="020E0502030303020204" pitchFamily="34" charset="0"/>
                <a:ea typeface="Arial" panose="020B0604020202020204" pitchFamily="34" charset="0"/>
                <a:cs typeface="Arial" panose="020B0604020202020204" pitchFamily="34" charset="0"/>
              </a:rPr>
              <a:t>				</a:t>
            </a:r>
          </a:p>
          <a:p>
            <a:r>
              <a:rPr lang="sv-SE" sz="2800" dirty="0">
                <a:latin typeface="Candara" panose="020E0502030303020204" pitchFamily="34" charset="0"/>
                <a:ea typeface="Arial" panose="020B0604020202020204" pitchFamily="34" charset="0"/>
                <a:cs typeface="Arial" panose="020B0604020202020204" pitchFamily="34" charset="0"/>
              </a:rPr>
              <a:t>	                 	</a:t>
            </a:r>
            <a:r>
              <a:rPr lang="sv-SE" sz="2400" dirty="0">
                <a:latin typeface="Candara" panose="020E0502030303020204" pitchFamily="34" charset="0"/>
                <a:ea typeface="Arial" panose="020B0604020202020204" pitchFamily="34" charset="0"/>
                <a:cs typeface="Arial" panose="020B0604020202020204" pitchFamily="34" charset="0"/>
              </a:rPr>
              <a:t>– Gudrun, 65 år, ordförande</a:t>
            </a:r>
            <a:endParaRPr lang="sv-SE" sz="2800" dirty="0"/>
          </a:p>
          <a:p>
            <a:pPr marL="0" marR="0" indent="0" algn="l" defTabSz="914400" rtl="0" fontAlgn="auto" latinLnBrk="0" hangingPunct="0">
              <a:lnSpc>
                <a:spcPct val="100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Rundad rektangulär pratbubbla 30">
            <a:extLst>
              <a:ext uri="{FF2B5EF4-FFF2-40B4-BE49-F238E27FC236}">
                <a16:creationId xmlns:a16="http://schemas.microsoft.com/office/drawing/2014/main" id="{D05C5510-C48F-4144-B374-95408E39165E}"/>
              </a:ext>
            </a:extLst>
          </p:cNvPr>
          <p:cNvSpPr/>
          <p:nvPr/>
        </p:nvSpPr>
        <p:spPr>
          <a:xfrm>
            <a:off x="2301711" y="968878"/>
            <a:ext cx="2636050" cy="715085"/>
          </a:xfrm>
          <a:prstGeom prst="wedgeRoundRectCallout">
            <a:avLst>
              <a:gd name="adj1" fmla="val 34652"/>
              <a:gd name="adj2" fmla="val 88433"/>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Vad beror det på att folk inte engagerar sig?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0" name="Group 570"/>
          <p:cNvGrpSpPr/>
          <p:nvPr/>
        </p:nvGrpSpPr>
        <p:grpSpPr>
          <a:xfrm>
            <a:off x="4642690" y="3803682"/>
            <a:ext cx="2494340" cy="1240686"/>
            <a:chOff x="-1" y="-2"/>
            <a:chExt cx="2520274" cy="1293488"/>
          </a:xfrm>
        </p:grpSpPr>
        <p:sp>
          <p:nvSpPr>
            <p:cNvPr id="568" name="Shape 568"/>
            <p:cNvSpPr/>
            <p:nvPr/>
          </p:nvSpPr>
          <p:spPr>
            <a:xfrm>
              <a:off x="-1" y="-2"/>
              <a:ext cx="2520274" cy="1293488"/>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69" name="Shape 569"/>
            <p:cNvSpPr/>
            <p:nvPr/>
          </p:nvSpPr>
          <p:spPr>
            <a:xfrm>
              <a:off x="574295" y="170416"/>
              <a:ext cx="1371676" cy="9526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dirty="0" err="1">
                  <a:latin typeface="Candara" panose="020E0502030303020204" pitchFamily="34" charset="0"/>
                </a:rPr>
                <a:t>Grupp</a:t>
              </a:r>
              <a:r>
                <a:rPr lang="sv-SE" dirty="0">
                  <a:latin typeface="Candara" panose="020E0502030303020204" pitchFamily="34" charset="0"/>
                </a:rPr>
                <a:t>-</a:t>
              </a:r>
            </a:p>
            <a:p>
              <a:r>
                <a:rPr dirty="0" err="1">
                  <a:latin typeface="Candara" panose="020E0502030303020204" pitchFamily="34" charset="0"/>
                </a:rPr>
                <a:t>dynamik</a:t>
              </a:r>
              <a:endParaRPr dirty="0">
                <a:latin typeface="Candara" panose="020E0502030303020204" pitchFamily="34" charset="0"/>
              </a:endParaRPr>
            </a:p>
          </p:txBody>
        </p:sp>
      </p:grpSp>
      <p:grpSp>
        <p:nvGrpSpPr>
          <p:cNvPr id="573" name="Group 573"/>
          <p:cNvGrpSpPr/>
          <p:nvPr/>
        </p:nvGrpSpPr>
        <p:grpSpPr>
          <a:xfrm>
            <a:off x="1979367" y="3803681"/>
            <a:ext cx="2484302" cy="1240687"/>
            <a:chOff x="5731" y="-2"/>
            <a:chExt cx="2484301" cy="1293488"/>
          </a:xfrm>
        </p:grpSpPr>
        <p:sp>
          <p:nvSpPr>
            <p:cNvPr id="571" name="Shape 571"/>
            <p:cNvSpPr/>
            <p:nvPr/>
          </p:nvSpPr>
          <p:spPr>
            <a:xfrm>
              <a:off x="5731" y="-2"/>
              <a:ext cx="2484301" cy="1293488"/>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72" name="Shape 572"/>
            <p:cNvSpPr/>
            <p:nvPr/>
          </p:nvSpPr>
          <p:spPr>
            <a:xfrm>
              <a:off x="454520" y="170416"/>
              <a:ext cx="1575257" cy="9526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lang="sv-SE" dirty="0">
                  <a:latin typeface="Candara" panose="020E0502030303020204" pitchFamily="34" charset="0"/>
                </a:rPr>
                <a:t>Besluts-</a:t>
              </a:r>
            </a:p>
            <a:p>
              <a:r>
                <a:rPr lang="sv-SE" dirty="0">
                  <a:latin typeface="Candara" panose="020E0502030303020204" pitchFamily="34" charset="0"/>
                </a:rPr>
                <a:t>processer</a:t>
              </a:r>
              <a:endParaRPr dirty="0">
                <a:latin typeface="Candara" panose="020E0502030303020204" pitchFamily="34" charset="0"/>
              </a:endParaRPr>
            </a:p>
          </p:txBody>
        </p:sp>
      </p:grpSp>
      <p:grpSp>
        <p:nvGrpSpPr>
          <p:cNvPr id="576" name="Group 576"/>
          <p:cNvGrpSpPr/>
          <p:nvPr/>
        </p:nvGrpSpPr>
        <p:grpSpPr>
          <a:xfrm>
            <a:off x="4648421" y="2387754"/>
            <a:ext cx="2488609" cy="1240686"/>
            <a:chOff x="-2" y="-2"/>
            <a:chExt cx="2494339" cy="1255146"/>
          </a:xfrm>
        </p:grpSpPr>
        <p:sp>
          <p:nvSpPr>
            <p:cNvPr id="574" name="Shape 574"/>
            <p:cNvSpPr/>
            <p:nvPr/>
          </p:nvSpPr>
          <p:spPr>
            <a:xfrm>
              <a:off x="-2" y="-2"/>
              <a:ext cx="2494339" cy="125514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2000">
                  <a:latin typeface="Arial"/>
                  <a:ea typeface="Arial"/>
                  <a:cs typeface="Arial"/>
                  <a:sym typeface="Arial"/>
                </a:defRPr>
              </a:pPr>
              <a:endParaRPr/>
            </a:p>
          </p:txBody>
        </p:sp>
        <p:sp>
          <p:nvSpPr>
            <p:cNvPr id="575" name="Shape 575"/>
            <p:cNvSpPr/>
            <p:nvPr/>
          </p:nvSpPr>
          <p:spPr>
            <a:xfrm>
              <a:off x="433087" y="366688"/>
              <a:ext cx="1628155" cy="5217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dirty="0" err="1">
                  <a:latin typeface="Candara" panose="020E0502030303020204" pitchFamily="34" charset="0"/>
                </a:rPr>
                <a:t>Livspussel</a:t>
              </a:r>
              <a:endParaRPr dirty="0">
                <a:latin typeface="Candara" panose="020E0502030303020204" pitchFamily="34" charset="0"/>
              </a:endParaRPr>
            </a:p>
          </p:txBody>
        </p:sp>
      </p:grpSp>
      <p:grpSp>
        <p:nvGrpSpPr>
          <p:cNvPr id="580" name="Group 580"/>
          <p:cNvGrpSpPr/>
          <p:nvPr/>
        </p:nvGrpSpPr>
        <p:grpSpPr>
          <a:xfrm>
            <a:off x="1979367" y="2387754"/>
            <a:ext cx="2490035" cy="1255148"/>
            <a:chOff x="-2" y="-2"/>
            <a:chExt cx="2495763" cy="1255146"/>
          </a:xfrm>
        </p:grpSpPr>
        <p:sp>
          <p:nvSpPr>
            <p:cNvPr id="578" name="Shape 578"/>
            <p:cNvSpPr/>
            <p:nvPr/>
          </p:nvSpPr>
          <p:spPr>
            <a:xfrm>
              <a:off x="-2" y="-2"/>
              <a:ext cx="2495763" cy="125514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79" name="Shape 579"/>
            <p:cNvSpPr/>
            <p:nvPr/>
          </p:nvSpPr>
          <p:spPr>
            <a:xfrm>
              <a:off x="461853" y="366688"/>
              <a:ext cx="1572051" cy="5217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999" tIns="44999" rIns="44999" bIns="44999" numCol="1" anchor="ctr">
              <a:spAutoFit/>
            </a:bodyPr>
            <a:lstStyle>
              <a:lvl1pPr algn="ctr">
                <a:defRPr sz="2800">
                  <a:latin typeface="Arial"/>
                  <a:ea typeface="Arial"/>
                  <a:cs typeface="Arial"/>
                  <a:sym typeface="Arial"/>
                </a:defRPr>
              </a:lvl1pPr>
            </a:lstStyle>
            <a:p>
              <a:r>
                <a:rPr lang="sv-SE" dirty="0">
                  <a:latin typeface="Candara" panose="020E0502030303020204" pitchFamily="34" charset="0"/>
                </a:rPr>
                <a:t>Sakfrågor</a:t>
              </a:r>
              <a:endParaRPr dirty="0">
                <a:latin typeface="Candara" panose="020E0502030303020204" pitchFamily="34" charset="0"/>
              </a:endParaRPr>
            </a:p>
          </p:txBody>
        </p:sp>
      </p:grpSp>
      <p:pic>
        <p:nvPicPr>
          <p:cNvPr id="4" name="Bildobjekt 3">
            <a:extLst>
              <a:ext uri="{FF2B5EF4-FFF2-40B4-BE49-F238E27FC236}">
                <a16:creationId xmlns:a16="http://schemas.microsoft.com/office/drawing/2014/main" id="{7A16C3CA-78E6-9046-AB7D-554FB7FDB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828" y="1204289"/>
            <a:ext cx="1708714" cy="2424151"/>
          </a:xfrm>
          <a:prstGeom prst="rect">
            <a:avLst/>
          </a:prstGeom>
        </p:spPr>
      </p:pic>
      <p:pic>
        <p:nvPicPr>
          <p:cNvPr id="8" name="Bildobjekt 7">
            <a:extLst>
              <a:ext uri="{FF2B5EF4-FFF2-40B4-BE49-F238E27FC236}">
                <a16:creationId xmlns:a16="http://schemas.microsoft.com/office/drawing/2014/main" id="{A2DF8F70-2B52-6A47-AFC9-0373B9D97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0497" y="3773194"/>
            <a:ext cx="1677045" cy="2373560"/>
          </a:xfrm>
          <a:prstGeom prst="rect">
            <a:avLst/>
          </a:prstGeom>
        </p:spPr>
      </p:pic>
      <p:pic>
        <p:nvPicPr>
          <p:cNvPr id="11" name="Bildobjekt 10">
            <a:extLst>
              <a:ext uri="{FF2B5EF4-FFF2-40B4-BE49-F238E27FC236}">
                <a16:creationId xmlns:a16="http://schemas.microsoft.com/office/drawing/2014/main" id="{0405CC79-7E09-D14E-9282-DDB7BF97B7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32" y="3750879"/>
            <a:ext cx="1703134" cy="2418191"/>
          </a:xfrm>
          <a:prstGeom prst="rect">
            <a:avLst/>
          </a:prstGeom>
        </p:spPr>
      </p:pic>
      <p:pic>
        <p:nvPicPr>
          <p:cNvPr id="13" name="Bildobjekt 12">
            <a:extLst>
              <a:ext uri="{FF2B5EF4-FFF2-40B4-BE49-F238E27FC236}">
                <a16:creationId xmlns:a16="http://schemas.microsoft.com/office/drawing/2014/main" id="{2EA843ED-B8BA-D945-9739-3B227F01E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24" y="1166145"/>
            <a:ext cx="1700207" cy="2414294"/>
          </a:xfrm>
          <a:prstGeom prst="rect">
            <a:avLst/>
          </a:prstGeom>
        </p:spPr>
      </p:pic>
      <p:sp>
        <p:nvSpPr>
          <p:cNvPr id="19" name="Rundad rektangulär pratbubbla 30">
            <a:extLst>
              <a:ext uri="{FF2B5EF4-FFF2-40B4-BE49-F238E27FC236}">
                <a16:creationId xmlns:a16="http://schemas.microsoft.com/office/drawing/2014/main" id="{2C1B7B7C-4A19-4E53-B43B-E84595F6BD54}"/>
              </a:ext>
            </a:extLst>
          </p:cNvPr>
          <p:cNvSpPr/>
          <p:nvPr/>
        </p:nvSpPr>
        <p:spPr>
          <a:xfrm>
            <a:off x="5339814" y="1591641"/>
            <a:ext cx="1652694" cy="408618"/>
          </a:xfrm>
          <a:prstGeom prst="wedgeRoundRectCallout">
            <a:avLst>
              <a:gd name="adj1" fmla="val -41870"/>
              <a:gd name="adj2" fmla="val 12501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Arbetsledning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0" name="Rundad rektangulär pratbubbla 30">
            <a:extLst>
              <a:ext uri="{FF2B5EF4-FFF2-40B4-BE49-F238E27FC236}">
                <a16:creationId xmlns:a16="http://schemas.microsoft.com/office/drawing/2014/main" id="{2EEE2CAD-3BB3-46DC-A216-26E3AA2F60E9}"/>
              </a:ext>
            </a:extLst>
          </p:cNvPr>
          <p:cNvSpPr/>
          <p:nvPr/>
        </p:nvSpPr>
        <p:spPr>
          <a:xfrm>
            <a:off x="2110182" y="1600872"/>
            <a:ext cx="1652694" cy="408618"/>
          </a:xfrm>
          <a:prstGeom prst="wedgeRoundRectCallout">
            <a:avLst>
              <a:gd name="adj1" fmla="val 47269"/>
              <a:gd name="adj2" fmla="val 117560"/>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Möjliggörande</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1" name="Rundad rektangulär pratbubbla 30">
            <a:extLst>
              <a:ext uri="{FF2B5EF4-FFF2-40B4-BE49-F238E27FC236}">
                <a16:creationId xmlns:a16="http://schemas.microsoft.com/office/drawing/2014/main" id="{7F4FA5C7-9E2D-4328-8938-93FCC0B47B04}"/>
              </a:ext>
            </a:extLst>
          </p:cNvPr>
          <p:cNvSpPr/>
          <p:nvPr/>
        </p:nvSpPr>
        <p:spPr>
          <a:xfrm>
            <a:off x="5186144" y="5392148"/>
            <a:ext cx="1652694" cy="408618"/>
          </a:xfrm>
          <a:prstGeom prst="wedgeRoundRectCallout">
            <a:avLst>
              <a:gd name="adj1" fmla="val -50477"/>
              <a:gd name="adj2" fmla="val -116165"/>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Team </a:t>
            </a:r>
            <a:r>
              <a:rPr lang="sv-SE" dirty="0" err="1"/>
              <a:t>building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2" name="Rundad rektangulär pratbubbla 30">
            <a:extLst>
              <a:ext uri="{FF2B5EF4-FFF2-40B4-BE49-F238E27FC236}">
                <a16:creationId xmlns:a16="http://schemas.microsoft.com/office/drawing/2014/main" id="{AE533F22-0C90-4D37-B3DB-C2929F3AB43C}"/>
              </a:ext>
            </a:extLst>
          </p:cNvPr>
          <p:cNvSpPr/>
          <p:nvPr/>
        </p:nvSpPr>
        <p:spPr>
          <a:xfrm>
            <a:off x="2110182" y="5392148"/>
            <a:ext cx="1652694" cy="408618"/>
          </a:xfrm>
          <a:prstGeom prst="wedgeRoundRectCallout">
            <a:avLst>
              <a:gd name="adj1" fmla="val 38663"/>
              <a:gd name="adj2" fmla="val -116165"/>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Ordförandeskap</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23" name="Shape 651">
            <a:extLst>
              <a:ext uri="{FF2B5EF4-FFF2-40B4-BE49-F238E27FC236}">
                <a16:creationId xmlns:a16="http://schemas.microsoft.com/office/drawing/2014/main" id="{BEFBAF7E-7D87-4E43-A801-DFCD881E21E9}"/>
              </a:ext>
            </a:extLst>
          </p:cNvPr>
          <p:cNvSpPr/>
          <p:nvPr/>
        </p:nvSpPr>
        <p:spPr>
          <a:xfrm>
            <a:off x="3021425" y="734396"/>
            <a:ext cx="3101149" cy="749038"/>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8" tIns="45718" rIns="45718" bIns="45718" anchor="ctr"/>
          <a:lstStyle>
            <a:lvl1pPr algn="ctr"/>
          </a:lstStyle>
          <a:p>
            <a:r>
              <a:rPr lang="sv-SE" dirty="0">
                <a:solidFill>
                  <a:schemeClr val="bg1"/>
                </a:solidFill>
                <a:latin typeface="Candara" panose="020E0502030303020204" pitchFamily="34" charset="0"/>
              </a:rPr>
              <a:t>Vad behöver ni fokusera på och utveckla i er förening?</a:t>
            </a:r>
            <a:endParaRPr b="1" dirty="0">
              <a:solidFill>
                <a:schemeClr val="bg1"/>
              </a:solidFill>
              <a:latin typeface="Candara" panose="020E0502030303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8AA88F-CD38-8041-9522-583BFFBCD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670" y="-4923"/>
            <a:ext cx="4588329" cy="6461897"/>
          </a:xfrm>
          <a:prstGeom prst="rect">
            <a:avLst/>
          </a:prstGeom>
        </p:spPr>
      </p:pic>
      <p:sp>
        <p:nvSpPr>
          <p:cNvPr id="2" name="textruta 1">
            <a:extLst>
              <a:ext uri="{FF2B5EF4-FFF2-40B4-BE49-F238E27FC236}">
                <a16:creationId xmlns:a16="http://schemas.microsoft.com/office/drawing/2014/main" id="{632A21E8-0177-7A41-A691-B6E08CD135A5}"/>
              </a:ext>
            </a:extLst>
          </p:cNvPr>
          <p:cNvSpPr txBox="1"/>
          <p:nvPr/>
        </p:nvSpPr>
        <p:spPr>
          <a:xfrm>
            <a:off x="8927024" y="3347634"/>
            <a:ext cx="184731" cy="369332"/>
          </a:xfrm>
          <a:prstGeom prst="rect">
            <a:avLst/>
          </a:prstGeom>
          <a:noFill/>
        </p:spPr>
        <p:txBody>
          <a:bodyPr wrap="none" rtlCol="0">
            <a:spAutoFit/>
          </a:bodyPr>
          <a:lstStyle/>
          <a:p>
            <a:endParaRPr lang="sv-SE" dirty="0"/>
          </a:p>
        </p:txBody>
      </p:sp>
      <p:sp>
        <p:nvSpPr>
          <p:cNvPr id="4" name="Rundad rektangulär pratbubbla 30">
            <a:extLst>
              <a:ext uri="{FF2B5EF4-FFF2-40B4-BE49-F238E27FC236}">
                <a16:creationId xmlns:a16="http://schemas.microsoft.com/office/drawing/2014/main" id="{12F678DA-F4F4-4D03-825D-068AC6A2E9C7}"/>
              </a:ext>
            </a:extLst>
          </p:cNvPr>
          <p:cNvSpPr/>
          <p:nvPr/>
        </p:nvSpPr>
        <p:spPr>
          <a:xfrm>
            <a:off x="6239817" y="653560"/>
            <a:ext cx="1652694" cy="408618"/>
          </a:xfrm>
          <a:prstGeom prst="wedgeRoundRectCallout">
            <a:avLst>
              <a:gd name="adj1" fmla="val -43100"/>
              <a:gd name="adj2" fmla="val 167288"/>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Arbetsledning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5" name="Rundad rektangulär pratbubbla 30">
            <a:extLst>
              <a:ext uri="{FF2B5EF4-FFF2-40B4-BE49-F238E27FC236}">
                <a16:creationId xmlns:a16="http://schemas.microsoft.com/office/drawing/2014/main" id="{84E8D59C-1C85-4D62-AB16-9CCBA649C56B}"/>
              </a:ext>
            </a:extLst>
          </p:cNvPr>
          <p:cNvSpPr/>
          <p:nvPr/>
        </p:nvSpPr>
        <p:spPr>
          <a:xfrm>
            <a:off x="728422" y="1252287"/>
            <a:ext cx="1652694" cy="408618"/>
          </a:xfrm>
          <a:prstGeom prst="wedgeRoundRectCallout">
            <a:avLst>
              <a:gd name="adj1" fmla="val 47269"/>
              <a:gd name="adj2" fmla="val 117560"/>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Möjliggörande</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6" name="Rundad rektangulär pratbubbla 30">
            <a:extLst>
              <a:ext uri="{FF2B5EF4-FFF2-40B4-BE49-F238E27FC236}">
                <a16:creationId xmlns:a16="http://schemas.microsoft.com/office/drawing/2014/main" id="{A2BAC960-CCDC-4B3C-97CB-1779749E357D}"/>
              </a:ext>
            </a:extLst>
          </p:cNvPr>
          <p:cNvSpPr/>
          <p:nvPr/>
        </p:nvSpPr>
        <p:spPr>
          <a:xfrm>
            <a:off x="4122230" y="1305599"/>
            <a:ext cx="1652694" cy="408618"/>
          </a:xfrm>
          <a:prstGeom prst="wedgeRoundRectCallout">
            <a:avLst>
              <a:gd name="adj1" fmla="val 13457"/>
              <a:gd name="adj2" fmla="val 221989"/>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Team </a:t>
            </a:r>
            <a:r>
              <a:rPr lang="sv-SE" dirty="0" err="1"/>
              <a:t>building</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
        <p:nvSpPr>
          <p:cNvPr id="7" name="Rundad rektangulär pratbubbla 30">
            <a:extLst>
              <a:ext uri="{FF2B5EF4-FFF2-40B4-BE49-F238E27FC236}">
                <a16:creationId xmlns:a16="http://schemas.microsoft.com/office/drawing/2014/main" id="{FD05D751-DE6E-4949-9609-D0D9FE2290A9}"/>
              </a:ext>
            </a:extLst>
          </p:cNvPr>
          <p:cNvSpPr/>
          <p:nvPr/>
        </p:nvSpPr>
        <p:spPr>
          <a:xfrm>
            <a:off x="2618182" y="449251"/>
            <a:ext cx="1652694" cy="408618"/>
          </a:xfrm>
          <a:prstGeom prst="wedgeRoundRectCallout">
            <a:avLst>
              <a:gd name="adj1" fmla="val 26368"/>
              <a:gd name="adj2" fmla="val 244367"/>
              <a:gd name="adj3" fmla="val 16667"/>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lvl="1" algn="ctr"/>
            <a:r>
              <a:rPr lang="sv-SE" dirty="0"/>
              <a:t>Ordförandeskap</a:t>
            </a:r>
            <a:endParaRPr kumimoji="0" lang="sv-SE"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2675365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hape 692"/>
          <p:cNvSpPr/>
          <p:nvPr/>
        </p:nvSpPr>
        <p:spPr>
          <a:xfrm>
            <a:off x="4661034" y="488194"/>
            <a:ext cx="90941" cy="644875"/>
          </a:xfrm>
          <a:prstGeom prst="rect">
            <a:avLst/>
          </a:prstGeom>
          <a:ln w="12700">
            <a:miter lim="400000"/>
          </a:ln>
          <a:extLst>
            <a:ext uri="{C572A759-6A51-4108-AA02-DFA0A04FC94B}">
              <ma14:wrappingTextBoxFlag xmlns="" xmlns:ma14="http://schemas.microsoft.com/office/mac/drawingml/2011/main" val="1"/>
            </a:ext>
          </a:extLst>
        </p:spPr>
        <p:txBody>
          <a:bodyPr wrap="none" lIns="44999" tIns="44999" rIns="44999" bIns="44999">
            <a:spAutoFit/>
          </a:bodyPr>
          <a:lstStyle>
            <a:lvl1pPr algn="ctr">
              <a:defRPr sz="3600">
                <a:latin typeface="Arial"/>
                <a:ea typeface="Arial"/>
                <a:cs typeface="Arial"/>
                <a:sym typeface="Arial"/>
              </a:defRPr>
            </a:lvl1pPr>
          </a:lstStyle>
          <a:p>
            <a:endParaRPr b="1" dirty="0">
              <a:latin typeface="Candara" panose="020E0502030303020204" pitchFamily="34" charset="0"/>
            </a:endParaRPr>
          </a:p>
        </p:txBody>
      </p:sp>
      <p:grpSp>
        <p:nvGrpSpPr>
          <p:cNvPr id="695" name="Group 695"/>
          <p:cNvGrpSpPr/>
          <p:nvPr/>
        </p:nvGrpSpPr>
        <p:grpSpPr>
          <a:xfrm>
            <a:off x="3020589" y="2237087"/>
            <a:ext cx="1530388" cy="676498"/>
            <a:chOff x="-1" y="-1"/>
            <a:chExt cx="1530386" cy="676496"/>
          </a:xfrm>
        </p:grpSpPr>
        <p:sp>
          <p:nvSpPr>
            <p:cNvPr id="693" name="Shape 693"/>
            <p:cNvSpPr/>
            <p:nvPr/>
          </p:nvSpPr>
          <p:spPr>
            <a:xfrm>
              <a:off x="-1" y="-1"/>
              <a:ext cx="1530386" cy="676496"/>
            </a:xfrm>
            <a:prstGeom prst="rect">
              <a:avLst/>
            </a:prstGeom>
            <a:solidFill>
              <a:srgbClr val="FAC090"/>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4" name="Shape 694"/>
            <p:cNvSpPr/>
            <p:nvPr/>
          </p:nvSpPr>
          <p:spPr>
            <a:xfrm>
              <a:off x="169923" y="169694"/>
              <a:ext cx="1190535" cy="3370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SAKFRÅGOR</a:t>
              </a:r>
              <a:endParaRPr b="1" dirty="0">
                <a:latin typeface="Candara" panose="020E0502030303020204" pitchFamily="34" charset="0"/>
              </a:endParaRPr>
            </a:p>
          </p:txBody>
        </p:sp>
      </p:grpSp>
      <p:grpSp>
        <p:nvGrpSpPr>
          <p:cNvPr id="698" name="Group 698"/>
          <p:cNvGrpSpPr/>
          <p:nvPr/>
        </p:nvGrpSpPr>
        <p:grpSpPr>
          <a:xfrm>
            <a:off x="4606118" y="2963111"/>
            <a:ext cx="1515927" cy="697162"/>
            <a:chOff x="-2" y="-1"/>
            <a:chExt cx="1515925" cy="697160"/>
          </a:xfrm>
        </p:grpSpPr>
        <p:sp>
          <p:nvSpPr>
            <p:cNvPr id="696" name="Shape 696"/>
            <p:cNvSpPr/>
            <p:nvPr/>
          </p:nvSpPr>
          <p:spPr>
            <a:xfrm>
              <a:off x="-2" y="-1"/>
              <a:ext cx="1515925" cy="697160"/>
            </a:xfrm>
            <a:prstGeom prst="rect">
              <a:avLst/>
            </a:prstGeom>
            <a:solidFill>
              <a:srgbClr val="C3D69B"/>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697" name="Shape 697"/>
            <p:cNvSpPr/>
            <p:nvPr/>
          </p:nvSpPr>
          <p:spPr>
            <a:xfrm>
              <a:off x="282115" y="56919"/>
              <a:ext cx="951688" cy="583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GRUPP-</a:t>
              </a:r>
            </a:p>
            <a:p>
              <a:r>
                <a:rPr lang="sv-SE" b="1" dirty="0">
                  <a:latin typeface="Candara" panose="020E0502030303020204" pitchFamily="34" charset="0"/>
                </a:rPr>
                <a:t>DYNAMIK</a:t>
              </a:r>
              <a:endParaRPr b="1" dirty="0">
                <a:latin typeface="Candara" panose="020E0502030303020204" pitchFamily="34" charset="0"/>
              </a:endParaRPr>
            </a:p>
          </p:txBody>
        </p:sp>
      </p:grpSp>
      <p:grpSp>
        <p:nvGrpSpPr>
          <p:cNvPr id="701" name="Group 701"/>
          <p:cNvGrpSpPr/>
          <p:nvPr/>
        </p:nvGrpSpPr>
        <p:grpSpPr>
          <a:xfrm>
            <a:off x="3020589" y="2963111"/>
            <a:ext cx="1530388" cy="697162"/>
            <a:chOff x="-1" y="-1"/>
            <a:chExt cx="1530386" cy="697160"/>
          </a:xfrm>
        </p:grpSpPr>
        <p:sp>
          <p:nvSpPr>
            <p:cNvPr id="699" name="Shape 699"/>
            <p:cNvSpPr/>
            <p:nvPr/>
          </p:nvSpPr>
          <p:spPr>
            <a:xfrm>
              <a:off x="-1" y="-1"/>
              <a:ext cx="1530386" cy="697160"/>
            </a:xfrm>
            <a:prstGeom prst="rect">
              <a:avLst/>
            </a:prstGeom>
            <a:solidFill>
              <a:srgbClr val="CCC1DA"/>
            </a:solidFill>
            <a:ln w="9525" cap="flat">
              <a:solidFill>
                <a:srgbClr val="FFFFFF"/>
              </a:solidFill>
              <a:prstDash val="solid"/>
              <a:round/>
            </a:ln>
            <a:effectLst/>
          </p:spPr>
          <p:txBody>
            <a:bodyPr wrap="square" lIns="45718" tIns="45718" rIns="45718" bIns="45718" numCol="1" anchor="ctr">
              <a:noAutofit/>
            </a:bodyPr>
            <a:lstStyle/>
            <a:p>
              <a:pPr algn="ctr">
                <a:defRPr sz="1100">
                  <a:latin typeface="Arial"/>
                  <a:ea typeface="Arial"/>
                  <a:cs typeface="Arial"/>
                  <a:sym typeface="Arial"/>
                </a:defRPr>
              </a:pPr>
              <a:endParaRPr/>
            </a:p>
          </p:txBody>
        </p:sp>
        <p:sp>
          <p:nvSpPr>
            <p:cNvPr id="700" name="Shape 700"/>
            <p:cNvSpPr/>
            <p:nvPr/>
          </p:nvSpPr>
          <p:spPr>
            <a:xfrm>
              <a:off x="198777" y="56919"/>
              <a:ext cx="1132828" cy="5833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BESLUTS–</a:t>
              </a:r>
            </a:p>
            <a:p>
              <a:r>
                <a:rPr lang="sv-SE" b="1" dirty="0">
                  <a:latin typeface="Candara" panose="020E0502030303020204" pitchFamily="34" charset="0"/>
                </a:rPr>
                <a:t>PROCESSER</a:t>
              </a:r>
              <a:endParaRPr b="1" dirty="0">
                <a:latin typeface="Candara" panose="020E0502030303020204" pitchFamily="34" charset="0"/>
              </a:endParaRPr>
            </a:p>
          </p:txBody>
        </p:sp>
      </p:grpSp>
      <p:grpSp>
        <p:nvGrpSpPr>
          <p:cNvPr id="704" name="Group 704"/>
          <p:cNvGrpSpPr/>
          <p:nvPr/>
        </p:nvGrpSpPr>
        <p:grpSpPr>
          <a:xfrm>
            <a:off x="4606117" y="2237087"/>
            <a:ext cx="1515927" cy="676498"/>
            <a:chOff x="-2" y="-1"/>
            <a:chExt cx="1499470" cy="676496"/>
          </a:xfrm>
        </p:grpSpPr>
        <p:sp>
          <p:nvSpPr>
            <p:cNvPr id="702" name="Shape 702"/>
            <p:cNvSpPr/>
            <p:nvPr/>
          </p:nvSpPr>
          <p:spPr>
            <a:xfrm>
              <a:off x="-2" y="-1"/>
              <a:ext cx="1499470" cy="676496"/>
            </a:xfrm>
            <a:prstGeom prst="rect">
              <a:avLst/>
            </a:prstGeom>
            <a:solidFill>
              <a:srgbClr val="E2EB71"/>
            </a:solidFill>
            <a:ln w="9525" cap="flat">
              <a:solidFill>
                <a:srgbClr val="FFFFFF"/>
              </a:solidFill>
              <a:prstDash val="solid"/>
              <a:round/>
            </a:ln>
            <a:effectLst/>
          </p:spPr>
          <p:txBody>
            <a:bodyPr wrap="square" lIns="45718" tIns="45718" rIns="45718" bIns="45718" numCol="1" anchor="ctr">
              <a:noAutofit/>
            </a:bodyPr>
            <a:lstStyle/>
            <a:p>
              <a:pPr algn="ctr">
                <a:defRPr sz="1200">
                  <a:latin typeface="Arial"/>
                  <a:ea typeface="Arial"/>
                  <a:cs typeface="Arial"/>
                  <a:sym typeface="Arial"/>
                </a:defRPr>
              </a:pPr>
              <a:endParaRPr/>
            </a:p>
          </p:txBody>
        </p:sp>
        <p:sp>
          <p:nvSpPr>
            <p:cNvPr id="703" name="Shape 703"/>
            <p:cNvSpPr/>
            <p:nvPr/>
          </p:nvSpPr>
          <p:spPr>
            <a:xfrm>
              <a:off x="181716" y="169694"/>
              <a:ext cx="1136033" cy="3370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999" tIns="44999" rIns="44999" bIns="44999" numCol="1" anchor="ctr">
              <a:spAutoFit/>
            </a:bodyPr>
            <a:lstStyle>
              <a:lvl1pPr algn="ctr">
                <a:defRPr sz="1600">
                  <a:latin typeface="Arial"/>
                  <a:ea typeface="Arial"/>
                  <a:cs typeface="Arial"/>
                  <a:sym typeface="Arial"/>
                </a:defRPr>
              </a:lvl1pPr>
            </a:lstStyle>
            <a:p>
              <a:r>
                <a:rPr lang="sv-SE" b="1" dirty="0">
                  <a:latin typeface="Candara" panose="020E0502030303020204" pitchFamily="34" charset="0"/>
                </a:rPr>
                <a:t>LIVSPUSSEL</a:t>
              </a:r>
              <a:endParaRPr b="1" dirty="0">
                <a:latin typeface="Candara" panose="020E0502030303020204" pitchFamily="34" charset="0"/>
              </a:endParaRPr>
            </a:p>
          </p:txBody>
        </p:sp>
      </p:grpSp>
      <p:sp>
        <p:nvSpPr>
          <p:cNvPr id="705" name="Shape 705"/>
          <p:cNvSpPr/>
          <p:nvPr/>
        </p:nvSpPr>
        <p:spPr>
          <a:xfrm>
            <a:off x="4572106" y="1660759"/>
            <a:ext cx="11754" cy="2542942"/>
          </a:xfrm>
          <a:prstGeom prst="line">
            <a:avLst/>
          </a:prstGeom>
          <a:ln>
            <a:solidFill>
              <a:srgbClr val="4A7EBB"/>
            </a:solidFill>
            <a:headEnd type="triangle"/>
            <a:tailEnd type="triangle"/>
          </a:ln>
        </p:spPr>
        <p:txBody>
          <a:bodyPr lIns="45718" tIns="45718" rIns="45718" bIns="45718"/>
          <a:lstStyle/>
          <a:p>
            <a:endParaRPr/>
          </a:p>
        </p:txBody>
      </p:sp>
      <p:sp>
        <p:nvSpPr>
          <p:cNvPr id="706" name="Shape 706"/>
          <p:cNvSpPr/>
          <p:nvPr/>
        </p:nvSpPr>
        <p:spPr>
          <a:xfrm>
            <a:off x="2644916" y="2943210"/>
            <a:ext cx="3781284" cy="0"/>
          </a:xfrm>
          <a:prstGeom prst="line">
            <a:avLst/>
          </a:prstGeom>
          <a:ln>
            <a:solidFill>
              <a:srgbClr val="4A7EBB"/>
            </a:solidFill>
            <a:headEnd type="triangle"/>
            <a:tailEnd type="triangle"/>
          </a:ln>
        </p:spPr>
        <p:txBody>
          <a:bodyPr lIns="45718" tIns="45718" rIns="45718" bIns="45718"/>
          <a:lstStyle/>
          <a:p>
            <a:endParaRPr/>
          </a:p>
        </p:txBody>
      </p:sp>
      <p:sp>
        <p:nvSpPr>
          <p:cNvPr id="707" name="Shape 707"/>
          <p:cNvSpPr/>
          <p:nvPr/>
        </p:nvSpPr>
        <p:spPr>
          <a:xfrm>
            <a:off x="3250161" y="681166"/>
            <a:ext cx="2667397" cy="7694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UTGÅ FRÅN INDIVIDEN</a:t>
            </a:r>
            <a:endParaRPr sz="2800" dirty="0">
              <a:latin typeface="Candara" panose="020E0502030303020204" pitchFamily="34" charset="0"/>
            </a:endParaRPr>
          </a:p>
        </p:txBody>
      </p:sp>
      <p:sp>
        <p:nvSpPr>
          <p:cNvPr id="708" name="Shape 708"/>
          <p:cNvSpPr/>
          <p:nvPr/>
        </p:nvSpPr>
        <p:spPr>
          <a:xfrm>
            <a:off x="3250161" y="4413857"/>
            <a:ext cx="2742267" cy="767985"/>
          </a:xfrm>
          <a:prstGeom prst="rect">
            <a:avLst/>
          </a:prstGeom>
          <a:ln w="12700">
            <a:miter lim="400000"/>
          </a:ln>
          <a:extLst>
            <a:ext uri="{C572A759-6A51-4108-AA02-DFA0A04FC94B}">
              <ma14:wrappingTextBoxFlag xmlns="" xmlns:ma14="http://schemas.microsoft.com/office/mac/drawingml/2011/main" val="1"/>
            </a:ext>
          </a:extLst>
        </p:spPr>
        <p:txBody>
          <a:bodyPr wrap="square" lIns="44999" tIns="44999" rIns="44999" bIns="44999">
            <a:spAutoFit/>
          </a:bodyPr>
          <a:lstStyle/>
          <a:p>
            <a:pPr algn="ctr">
              <a:defRPr sz="2200" b="1">
                <a:latin typeface="Arial"/>
                <a:ea typeface="Arial"/>
                <a:cs typeface="Arial"/>
                <a:sym typeface="Arial"/>
              </a:defRPr>
            </a:pPr>
            <a:r>
              <a:rPr lang="sv-SE" dirty="0">
                <a:latin typeface="Candara" panose="020E0502030303020204" pitchFamily="34" charset="0"/>
              </a:rPr>
              <a:t>ARBETA TILLSAMMANS</a:t>
            </a:r>
            <a:endParaRPr sz="2800" dirty="0">
              <a:latin typeface="Candara" panose="020E0502030303020204" pitchFamily="34" charset="0"/>
            </a:endParaRPr>
          </a:p>
        </p:txBody>
      </p:sp>
      <p:sp>
        <p:nvSpPr>
          <p:cNvPr id="709" name="Shape 709"/>
          <p:cNvSpPr/>
          <p:nvPr/>
        </p:nvSpPr>
        <p:spPr>
          <a:xfrm>
            <a:off x="1035005" y="2592126"/>
            <a:ext cx="1506880" cy="7694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UNDVIKA </a:t>
            </a:r>
          </a:p>
          <a:p>
            <a:pPr algn="ctr">
              <a:defRPr sz="2200" b="1">
                <a:latin typeface="Arial"/>
                <a:ea typeface="Arial"/>
                <a:cs typeface="Arial"/>
                <a:sym typeface="Arial"/>
              </a:defRPr>
            </a:pPr>
            <a:r>
              <a:rPr lang="sv-SE" dirty="0">
                <a:latin typeface="Candara" panose="020E0502030303020204" pitchFamily="34" charset="0"/>
              </a:rPr>
              <a:t>STYRNING</a:t>
            </a:r>
            <a:endParaRPr sz="2800" dirty="0">
              <a:latin typeface="Candara" panose="020E0502030303020204" pitchFamily="34" charset="0"/>
            </a:endParaRPr>
          </a:p>
        </p:txBody>
      </p:sp>
      <p:sp>
        <p:nvSpPr>
          <p:cNvPr id="710" name="Shape 710"/>
          <p:cNvSpPr/>
          <p:nvPr/>
        </p:nvSpPr>
        <p:spPr>
          <a:xfrm>
            <a:off x="6746738" y="2560557"/>
            <a:ext cx="1645073" cy="76943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2200" b="1">
                <a:latin typeface="Arial"/>
                <a:ea typeface="Arial"/>
                <a:cs typeface="Arial"/>
                <a:sym typeface="Arial"/>
              </a:defRPr>
            </a:pPr>
            <a:r>
              <a:rPr lang="sv-SE" dirty="0">
                <a:latin typeface="Candara" panose="020E0502030303020204" pitchFamily="34" charset="0"/>
              </a:rPr>
              <a:t>AKTIVT</a:t>
            </a:r>
          </a:p>
          <a:p>
            <a:pPr algn="ctr">
              <a:defRPr sz="2200" b="1">
                <a:latin typeface="Arial"/>
                <a:ea typeface="Arial"/>
                <a:cs typeface="Arial"/>
                <a:sym typeface="Arial"/>
              </a:defRPr>
            </a:pPr>
            <a:r>
              <a:rPr lang="sv-SE" dirty="0">
                <a:latin typeface="Candara" panose="020E0502030303020204" pitchFamily="34" charset="0"/>
              </a:rPr>
              <a:t>LEDARSKAP</a:t>
            </a:r>
            <a:endParaRPr sz="2800" dirty="0">
              <a:latin typeface="Candara" panose="020E0502030303020204" pitchFamily="34" charset="0"/>
            </a:endParaRPr>
          </a:p>
        </p:txBody>
      </p:sp>
      <p:sp>
        <p:nvSpPr>
          <p:cNvPr id="2" name="textruta 1">
            <a:extLst>
              <a:ext uri="{FF2B5EF4-FFF2-40B4-BE49-F238E27FC236}">
                <a16:creationId xmlns:a16="http://schemas.microsoft.com/office/drawing/2014/main" id="{3A23F0AE-7B97-AD48-8706-CAC35B3D522C}"/>
              </a:ext>
            </a:extLst>
          </p:cNvPr>
          <p:cNvSpPr txBox="1"/>
          <p:nvPr/>
        </p:nvSpPr>
        <p:spPr>
          <a:xfrm>
            <a:off x="5791200" y="-135467"/>
            <a:ext cx="184731" cy="369332"/>
          </a:xfrm>
          <a:prstGeom prst="rect">
            <a:avLst/>
          </a:prstGeom>
          <a:noFill/>
        </p:spPr>
        <p:txBody>
          <a:bodyPr wrap="none" rtlCol="0">
            <a:spAutoFit/>
          </a:bodyPr>
          <a:lstStyle/>
          <a:p>
            <a:endParaRPr lang="sv-SE"/>
          </a:p>
        </p:txBody>
      </p:sp>
      <p:pic>
        <p:nvPicPr>
          <p:cNvPr id="32" name="Bildobjekt 8">
            <a:extLst>
              <a:ext uri="{FF2B5EF4-FFF2-40B4-BE49-F238E27FC236}">
                <a16:creationId xmlns:a16="http://schemas.microsoft.com/office/drawing/2014/main" id="{FB632959-7F8F-4B5E-9AC8-DAB3291EC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74" y="382797"/>
            <a:ext cx="1279343" cy="1705791"/>
          </a:xfrm>
          <a:prstGeom prst="rect">
            <a:avLst/>
          </a:prstGeom>
        </p:spPr>
      </p:pic>
      <p:pic>
        <p:nvPicPr>
          <p:cNvPr id="33" name="Bildobjekt 12">
            <a:extLst>
              <a:ext uri="{FF2B5EF4-FFF2-40B4-BE49-F238E27FC236}">
                <a16:creationId xmlns:a16="http://schemas.microsoft.com/office/drawing/2014/main" id="{FEF94D76-1561-4427-810E-4BFA6BC9A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338" y="5424552"/>
            <a:ext cx="1543423" cy="1316733"/>
          </a:xfrm>
          <a:prstGeom prst="rect">
            <a:avLst/>
          </a:prstGeom>
        </p:spPr>
      </p:pic>
      <p:pic>
        <p:nvPicPr>
          <p:cNvPr id="34" name="Bildobjekt 2">
            <a:extLst>
              <a:ext uri="{FF2B5EF4-FFF2-40B4-BE49-F238E27FC236}">
                <a16:creationId xmlns:a16="http://schemas.microsoft.com/office/drawing/2014/main" id="{A530B0E0-995D-4CDF-A833-4854C2E836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0800" y="667957"/>
            <a:ext cx="1566924" cy="1565293"/>
          </a:xfrm>
          <a:prstGeom prst="rect">
            <a:avLst/>
          </a:prstGeom>
        </p:spPr>
      </p:pic>
      <p:sp>
        <p:nvSpPr>
          <p:cNvPr id="28" name="Shape 651">
            <a:extLst>
              <a:ext uri="{FF2B5EF4-FFF2-40B4-BE49-F238E27FC236}">
                <a16:creationId xmlns:a16="http://schemas.microsoft.com/office/drawing/2014/main" id="{1B7AF7F0-18E1-4C96-95E3-6648C13925CA}"/>
              </a:ext>
            </a:extLst>
          </p:cNvPr>
          <p:cNvSpPr/>
          <p:nvPr/>
        </p:nvSpPr>
        <p:spPr>
          <a:xfrm>
            <a:off x="398303" y="4932157"/>
            <a:ext cx="2780283" cy="1543046"/>
          </a:xfrm>
          <a:prstGeom prst="rect">
            <a:avLst/>
          </a:prstGeom>
          <a:solidFill>
            <a:schemeClr val="accent1">
              <a:lumMod val="50000"/>
            </a:schemeClr>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8" tIns="45718" rIns="45718" bIns="45718" anchor="ctr"/>
          <a:lstStyle>
            <a:lvl1pPr algn="ctr"/>
          </a:lstStyle>
          <a:p>
            <a:r>
              <a:rPr lang="sv-SE" dirty="0">
                <a:solidFill>
                  <a:schemeClr val="bg1"/>
                </a:solidFill>
                <a:latin typeface="Candara" panose="020E0502030303020204" pitchFamily="34" charset="0"/>
              </a:rPr>
              <a:t>Välj ut en sak som du vill sluta/börja/fortsätta göra för att öka engagemanget i föreningen. Berätta för varandra</a:t>
            </a:r>
            <a:endParaRPr b="1" dirty="0">
              <a:solidFill>
                <a:schemeClr val="bg1"/>
              </a:solidFill>
              <a:latin typeface="Candara" panose="020E0502030303020204" pitchFamily="34" charset="0"/>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P spid="706" grpId="0" animBg="1"/>
      <p:bldP spid="707" grpId="0" animBg="1"/>
      <p:bldP spid="708" grpId="0" animBg="1"/>
      <p:bldP spid="709" grpId="0" animBg="1"/>
      <p:bldP spid="71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30FD4CE-83DA-BB44-B320-A4837836E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665" y="-268710"/>
            <a:ext cx="5252169" cy="7493625"/>
          </a:xfrm>
          <a:prstGeom prst="rect">
            <a:avLst/>
          </a:prstGeom>
        </p:spPr>
      </p:pic>
    </p:spTree>
    <p:extLst>
      <p:ext uri="{BB962C8B-B14F-4D97-AF65-F5344CB8AC3E}">
        <p14:creationId xmlns:p14="http://schemas.microsoft.com/office/powerpoint/2010/main" val="8802174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34">
            <a:extLst>
              <a:ext uri="{FF2B5EF4-FFF2-40B4-BE49-F238E27FC236}">
                <a16:creationId xmlns:a16="http://schemas.microsoft.com/office/drawing/2014/main" id="{617ABD0A-70EC-42FD-BCCB-C65994122E28}"/>
              </a:ext>
            </a:extLst>
          </p:cNvPr>
          <p:cNvSpPr/>
          <p:nvPr/>
        </p:nvSpPr>
        <p:spPr>
          <a:xfrm>
            <a:off x="1114882" y="743547"/>
            <a:ext cx="6914236" cy="692496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a:defRPr sz="8800">
                <a:latin typeface="Arial"/>
                <a:ea typeface="Arial"/>
                <a:cs typeface="Arial"/>
                <a:sym typeface="Arial"/>
              </a:defRPr>
            </a:lvl1pPr>
          </a:lstStyle>
          <a:p>
            <a:pPr algn="l"/>
            <a:r>
              <a:rPr lang="sv-SE" sz="3200" b="1" dirty="0">
                <a:latin typeface="Candara" panose="020E0502030303020204" pitchFamily="34" charset="0"/>
              </a:rPr>
              <a:t>Tips till dig som vill veta mer</a:t>
            </a:r>
          </a:p>
          <a:p>
            <a:pPr algn="l"/>
            <a:endParaRPr lang="sv-SE" sz="1600" b="1" dirty="0">
              <a:latin typeface="Candara" panose="020E0502030303020204" pitchFamily="34" charset="0"/>
            </a:endParaRPr>
          </a:p>
          <a:p>
            <a:pPr algn="l"/>
            <a:r>
              <a:rPr lang="sv-SE" sz="1600" b="1" dirty="0">
                <a:latin typeface="Candara" panose="020E0502030303020204" pitchFamily="34" charset="0"/>
              </a:rPr>
              <a:t>Min bok Motivera ideella:</a:t>
            </a:r>
          </a:p>
          <a:p>
            <a:pPr algn="l"/>
            <a:r>
              <a:rPr lang="sv-SE" sz="1600" dirty="0">
                <a:latin typeface="Candara" panose="020E0502030303020204" pitchFamily="34" charset="0"/>
                <a:hlinkClick r:id="rId2"/>
              </a:rPr>
              <a:t>https://idealistas.se/bocker/motivera-ideella/</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populärvetenskaplig text:</a:t>
            </a:r>
          </a:p>
          <a:p>
            <a:pPr algn="l"/>
            <a:r>
              <a:rPr lang="sv-SE" sz="1600" dirty="0">
                <a:latin typeface="Candara" panose="020E0502030303020204" pitchFamily="34" charset="0"/>
                <a:hlinkClick r:id="rId3"/>
              </a:rPr>
              <a:t>https://www.idrottsforskning.se/sa-starker-din-forening-det-ideella-engagemanget/</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annan till populärvetenskaplig text:</a:t>
            </a:r>
          </a:p>
          <a:p>
            <a:pPr algn="l"/>
            <a:r>
              <a:rPr lang="sv-SE" sz="1600" dirty="0">
                <a:latin typeface="Candara" panose="020E0502030303020204" pitchFamily="34" charset="0"/>
                <a:hlinkClick r:id="rId4"/>
              </a:rPr>
              <a:t>https://idealistas.se/kurage/2018/06/25/hur-en-far-fler-att-vilja-vara-med/</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Ett </a:t>
            </a:r>
            <a:r>
              <a:rPr lang="sv-SE" sz="1600" b="1" dirty="0" err="1">
                <a:latin typeface="Candara" panose="020E0502030303020204" pitchFamily="34" charset="0"/>
              </a:rPr>
              <a:t>podd</a:t>
            </a:r>
            <a:r>
              <a:rPr lang="sv-SE" sz="1600" b="1" dirty="0">
                <a:latin typeface="Candara" panose="020E0502030303020204" pitchFamily="34" charset="0"/>
              </a:rPr>
              <a:t>-avsnitt:</a:t>
            </a:r>
          </a:p>
          <a:p>
            <a:pPr algn="l"/>
            <a:r>
              <a:rPr lang="sv-SE" sz="1600" dirty="0">
                <a:latin typeface="Candara" panose="020E0502030303020204" pitchFamily="34" charset="0"/>
                <a:hlinkClick r:id="rId5"/>
              </a:rPr>
              <a:t>https://soundcloud.com/harpagarforeningsidrott/avsnitt-116-alla-kan-bli-en-eldsjal-aron-schoug</a:t>
            </a:r>
            <a:endParaRPr lang="sv-SE" sz="1600" dirty="0">
              <a:latin typeface="Candara" panose="020E0502030303020204" pitchFamily="34" charset="0"/>
            </a:endParaRPr>
          </a:p>
          <a:p>
            <a:pPr algn="l"/>
            <a:r>
              <a:rPr lang="sv-SE" sz="1600" dirty="0">
                <a:latin typeface="Candara" panose="020E0502030303020204" pitchFamily="34" charset="0"/>
              </a:rPr>
              <a:t> </a:t>
            </a:r>
          </a:p>
          <a:p>
            <a:pPr algn="l"/>
            <a:r>
              <a:rPr lang="sv-SE" sz="1600" b="1" dirty="0">
                <a:latin typeface="Candara" panose="020E0502030303020204" pitchFamily="34" charset="0"/>
              </a:rPr>
              <a:t>En föreläsning: </a:t>
            </a:r>
          </a:p>
          <a:p>
            <a:pPr algn="l"/>
            <a:r>
              <a:rPr lang="sv-SE" sz="1600" dirty="0">
                <a:latin typeface="Candara" panose="020E0502030303020204" pitchFamily="34" charset="0"/>
                <a:hlinkClick r:id="rId6"/>
              </a:rPr>
              <a:t>https://www.youtube.com/watch?v=9ogbzYVaDKE&amp;t=432</a:t>
            </a:r>
            <a:endParaRPr lang="sv-SE" sz="1600" dirty="0">
              <a:latin typeface="Candara" panose="020E0502030303020204" pitchFamily="34" charset="0"/>
            </a:endParaRPr>
          </a:p>
          <a:p>
            <a:pPr algn="l"/>
            <a:endParaRPr lang="sv-SE" sz="1600" b="1" dirty="0">
              <a:latin typeface="Candara" panose="020E0502030303020204" pitchFamily="34" charset="0"/>
            </a:endParaRPr>
          </a:p>
          <a:p>
            <a:pPr algn="l"/>
            <a:r>
              <a:rPr lang="sv-SE" sz="1600" b="1" dirty="0">
                <a:latin typeface="Candara" panose="020E0502030303020204" pitchFamily="34" charset="0"/>
              </a:rPr>
              <a:t>Ett verktyg som föreningar kan använda i sitt utvecklingsarbete</a:t>
            </a:r>
          </a:p>
          <a:p>
            <a:pPr algn="l"/>
            <a:r>
              <a:rPr lang="sv-SE" sz="1600" dirty="0">
                <a:latin typeface="Candara" panose="020E0502030303020204" pitchFamily="34" charset="0"/>
                <a:hlinkClick r:id="rId7"/>
              </a:rPr>
              <a:t>https://www.naturskyddsforeningen.se/inspiration-tips-och-verktyg/engagera-fler-vart-verktyg-for-ideella/</a:t>
            </a:r>
            <a:endParaRPr lang="sv-SE" sz="1600" dirty="0">
              <a:latin typeface="Candara" panose="020E0502030303020204" pitchFamily="34" charset="0"/>
            </a:endParaRPr>
          </a:p>
          <a:p>
            <a:pPr algn="l"/>
            <a:endParaRPr lang="sv-SE" sz="1600" dirty="0"/>
          </a:p>
          <a:p>
            <a:pPr algn="l"/>
            <a:endParaRPr lang="sv-SE" sz="1600" dirty="0"/>
          </a:p>
          <a:p>
            <a:endParaRPr lang="sv-SE" sz="1600" b="1" dirty="0">
              <a:latin typeface="Candara" panose="020E0502030303020204" pitchFamily="34" charset="0"/>
            </a:endParaRPr>
          </a:p>
          <a:p>
            <a:endParaRPr lang="sv-SE" sz="2800" b="1" dirty="0">
              <a:latin typeface="Candara" panose="020E0502030303020204" pitchFamily="34" charset="0"/>
            </a:endParaRPr>
          </a:p>
        </p:txBody>
      </p:sp>
    </p:spTree>
    <p:extLst>
      <p:ext uri="{BB962C8B-B14F-4D97-AF65-F5344CB8AC3E}">
        <p14:creationId xmlns:p14="http://schemas.microsoft.com/office/powerpoint/2010/main" val="3717469555"/>
      </p:ext>
    </p:extLst>
  </p:cSld>
  <p:clrMapOvr>
    <a:masterClrMapping/>
  </p:clrMapOvr>
  <p:transition spd="med"/>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88114</TotalTime>
  <Words>1285</Words>
  <Application>Microsoft Office PowerPoint</Application>
  <PresentationFormat>Bildspel på skärmen (4:3)</PresentationFormat>
  <Paragraphs>90</Paragraphs>
  <Slides>10</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Candara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Aron Schoug Öhman</dc:creator>
  <cp:lastModifiedBy>Aron Schoug Öhman</cp:lastModifiedBy>
  <cp:revision>245</cp:revision>
  <dcterms:modified xsi:type="dcterms:W3CDTF">2023-05-20T09:09:22Z</dcterms:modified>
</cp:coreProperties>
</file>